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8" r:id="rId1"/>
  </p:sldMasterIdLst>
  <p:notesMasterIdLst>
    <p:notesMasterId r:id="rId36"/>
  </p:notesMasterIdLst>
  <p:handoutMasterIdLst>
    <p:handoutMasterId r:id="rId37"/>
  </p:handoutMasterIdLst>
  <p:sldIdLst>
    <p:sldId id="259" r:id="rId2"/>
    <p:sldId id="294" r:id="rId3"/>
    <p:sldId id="330" r:id="rId4"/>
    <p:sldId id="306" r:id="rId5"/>
    <p:sldId id="311" r:id="rId6"/>
    <p:sldId id="331" r:id="rId7"/>
    <p:sldId id="325" r:id="rId8"/>
    <p:sldId id="346" r:id="rId9"/>
    <p:sldId id="340" r:id="rId10"/>
    <p:sldId id="315" r:id="rId11"/>
    <p:sldId id="316" r:id="rId12"/>
    <p:sldId id="317" r:id="rId13"/>
    <p:sldId id="345" r:id="rId14"/>
    <p:sldId id="319" r:id="rId15"/>
    <p:sldId id="326" r:id="rId16"/>
    <p:sldId id="320" r:id="rId17"/>
    <p:sldId id="323" r:id="rId18"/>
    <p:sldId id="343" r:id="rId19"/>
    <p:sldId id="344" r:id="rId20"/>
    <p:sldId id="328" r:id="rId21"/>
    <p:sldId id="307" r:id="rId22"/>
    <p:sldId id="310" r:id="rId23"/>
    <p:sldId id="329" r:id="rId24"/>
    <p:sldId id="338" r:id="rId25"/>
    <p:sldId id="334" r:id="rId26"/>
    <p:sldId id="347" r:id="rId27"/>
    <p:sldId id="312" r:id="rId28"/>
    <p:sldId id="313" r:id="rId29"/>
    <p:sldId id="324" r:id="rId30"/>
    <p:sldId id="332" r:id="rId31"/>
    <p:sldId id="335" r:id="rId32"/>
    <p:sldId id="337" r:id="rId33"/>
    <p:sldId id="339" r:id="rId34"/>
    <p:sldId id="348" r:id="rId35"/>
  </p:sldIdLst>
  <p:sldSz cx="12192000" cy="6858000"/>
  <p:notesSz cx="6858000" cy="9144000"/>
  <p:embeddedFontLst>
    <p:embeddedFont>
      <p:font typeface="Tahoma" panose="020B0604030504040204" pitchFamily="34" charset="0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한컴 윤고딕 240" panose="02020603020101020101" pitchFamily="18" charset="-127"/>
      <p:regular r:id="rId42"/>
    </p:embeddedFont>
    <p:embeddedFont>
      <p:font typeface="한컴 윤고딕 250" panose="0202060302010102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4"/>
    <a:srgbClr val="3D3D3D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82818" autoAdjust="0"/>
  </p:normalViewPr>
  <p:slideViewPr>
    <p:cSldViewPr snapToGrid="0" showGuides="1">
      <p:cViewPr varScale="1">
        <p:scale>
          <a:sx n="60" d="100"/>
          <a:sy n="60" d="100"/>
        </p:scale>
        <p:origin x="960" y="28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49569;&#49849;&#44592;\Downloads\&#51452;&#50836;_&#51064;&#44396;&#51648;&#54364;_&#49457;&#48708;_&#51064;&#44396;&#49457;&#51109;&#47456;_&#51064;&#44396;&#44396;&#51312;_&#48512;&#50577;&#48708;_&#46321;____&#51204;&#44397;_2018092923041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[주요_인구지표_성비_인구성장률_인구구조_부양비_등____전국_20180929230414.xlsx]데이터!$B$16</c:f>
              <c:strCache>
                <c:ptCount val="1"/>
                <c:pt idx="0">
                  <c:v>노령화지수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[주요_인구지표_성비_인구성장률_인구구조_부양비_등____전국_20180929230414.xlsx]데이터!$C$1:$BA$1</c:f>
              <c:strCache>
                <c:ptCount val="5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  <c:pt idx="11">
                  <c:v>2026</c:v>
                </c:pt>
                <c:pt idx="12">
                  <c:v>2027</c:v>
                </c:pt>
                <c:pt idx="13">
                  <c:v>2028</c:v>
                </c:pt>
                <c:pt idx="14">
                  <c:v>2029</c:v>
                </c:pt>
                <c:pt idx="15">
                  <c:v>2030</c:v>
                </c:pt>
                <c:pt idx="16">
                  <c:v>2031</c:v>
                </c:pt>
                <c:pt idx="17">
                  <c:v>2032</c:v>
                </c:pt>
                <c:pt idx="18">
                  <c:v>2033</c:v>
                </c:pt>
                <c:pt idx="19">
                  <c:v>2034</c:v>
                </c:pt>
                <c:pt idx="20">
                  <c:v>2035</c:v>
                </c:pt>
                <c:pt idx="21">
                  <c:v>2036</c:v>
                </c:pt>
                <c:pt idx="22">
                  <c:v>2037</c:v>
                </c:pt>
                <c:pt idx="23">
                  <c:v>2038</c:v>
                </c:pt>
                <c:pt idx="24">
                  <c:v>2039</c:v>
                </c:pt>
                <c:pt idx="25">
                  <c:v>2040</c:v>
                </c:pt>
                <c:pt idx="26">
                  <c:v>2041</c:v>
                </c:pt>
                <c:pt idx="27">
                  <c:v>2042</c:v>
                </c:pt>
                <c:pt idx="28">
                  <c:v>2043</c:v>
                </c:pt>
                <c:pt idx="29">
                  <c:v>2044</c:v>
                </c:pt>
                <c:pt idx="30">
                  <c:v>2045</c:v>
                </c:pt>
                <c:pt idx="31">
                  <c:v>2046</c:v>
                </c:pt>
                <c:pt idx="32">
                  <c:v>2047</c:v>
                </c:pt>
                <c:pt idx="33">
                  <c:v>2048</c:v>
                </c:pt>
                <c:pt idx="34">
                  <c:v>2049</c:v>
                </c:pt>
                <c:pt idx="35">
                  <c:v>2050</c:v>
                </c:pt>
                <c:pt idx="36">
                  <c:v>2051</c:v>
                </c:pt>
                <c:pt idx="37">
                  <c:v>2052</c:v>
                </c:pt>
                <c:pt idx="38">
                  <c:v>2053</c:v>
                </c:pt>
                <c:pt idx="39">
                  <c:v>2054</c:v>
                </c:pt>
                <c:pt idx="40">
                  <c:v>2055</c:v>
                </c:pt>
                <c:pt idx="41">
                  <c:v>2056</c:v>
                </c:pt>
                <c:pt idx="42">
                  <c:v>2057</c:v>
                </c:pt>
                <c:pt idx="43">
                  <c:v>2058</c:v>
                </c:pt>
                <c:pt idx="44">
                  <c:v>2059</c:v>
                </c:pt>
                <c:pt idx="45">
                  <c:v>2060</c:v>
                </c:pt>
                <c:pt idx="46">
                  <c:v>2061</c:v>
                </c:pt>
                <c:pt idx="47">
                  <c:v>2062</c:v>
                </c:pt>
                <c:pt idx="48">
                  <c:v>2063</c:v>
                </c:pt>
                <c:pt idx="49">
                  <c:v>2064</c:v>
                </c:pt>
                <c:pt idx="50">
                  <c:v>2065</c:v>
                </c:pt>
              </c:strCache>
            </c:strRef>
          </c:cat>
          <c:val>
            <c:numRef>
              <c:f>[주요_인구지표_성비_인구성장률_인구구조_부양비_등____전국_20180929230414.xlsx]데이터!$C$16:$BA$16</c:f>
              <c:numCache>
                <c:formatCode>#,##0.0</c:formatCode>
                <c:ptCount val="51"/>
                <c:pt idx="0">
                  <c:v>93.1</c:v>
                </c:pt>
                <c:pt idx="1">
                  <c:v>98.6</c:v>
                </c:pt>
                <c:pt idx="2">
                  <c:v>104.8</c:v>
                </c:pt>
                <c:pt idx="3">
                  <c:v>110.5</c:v>
                </c:pt>
                <c:pt idx="4">
                  <c:v>116.4</c:v>
                </c:pt>
                <c:pt idx="5">
                  <c:v>123.7</c:v>
                </c:pt>
                <c:pt idx="6">
                  <c:v>130.6</c:v>
                </c:pt>
                <c:pt idx="7">
                  <c:v>138.19999999999999</c:v>
                </c:pt>
                <c:pt idx="8">
                  <c:v>147.19999999999999</c:v>
                </c:pt>
                <c:pt idx="9">
                  <c:v>155.9</c:v>
                </c:pt>
                <c:pt idx="10">
                  <c:v>165.6</c:v>
                </c:pt>
                <c:pt idx="11">
                  <c:v>177</c:v>
                </c:pt>
                <c:pt idx="12">
                  <c:v>186.2</c:v>
                </c:pt>
                <c:pt idx="13">
                  <c:v>196.3</c:v>
                </c:pt>
                <c:pt idx="14">
                  <c:v>203.5</c:v>
                </c:pt>
                <c:pt idx="15">
                  <c:v>212.1</c:v>
                </c:pt>
                <c:pt idx="16">
                  <c:v>220</c:v>
                </c:pt>
                <c:pt idx="17">
                  <c:v>227.3</c:v>
                </c:pt>
                <c:pt idx="18">
                  <c:v>235.2</c:v>
                </c:pt>
                <c:pt idx="19">
                  <c:v>244.7</c:v>
                </c:pt>
                <c:pt idx="20">
                  <c:v>253.7</c:v>
                </c:pt>
                <c:pt idx="21">
                  <c:v>263.60000000000002</c:v>
                </c:pt>
                <c:pt idx="22">
                  <c:v>273.3</c:v>
                </c:pt>
                <c:pt idx="23">
                  <c:v>283.39999999999975</c:v>
                </c:pt>
                <c:pt idx="24">
                  <c:v>293.60000000000002</c:v>
                </c:pt>
                <c:pt idx="25">
                  <c:v>303.2</c:v>
                </c:pt>
                <c:pt idx="26">
                  <c:v>312.5</c:v>
                </c:pt>
                <c:pt idx="27">
                  <c:v>321.8</c:v>
                </c:pt>
                <c:pt idx="28">
                  <c:v>331.5</c:v>
                </c:pt>
                <c:pt idx="29">
                  <c:v>341.4</c:v>
                </c:pt>
                <c:pt idx="30">
                  <c:v>352.7</c:v>
                </c:pt>
                <c:pt idx="31">
                  <c:v>364</c:v>
                </c:pt>
                <c:pt idx="32">
                  <c:v>375.1</c:v>
                </c:pt>
                <c:pt idx="33">
                  <c:v>384.9</c:v>
                </c:pt>
                <c:pt idx="34">
                  <c:v>392.8</c:v>
                </c:pt>
                <c:pt idx="35">
                  <c:v>399</c:v>
                </c:pt>
                <c:pt idx="36">
                  <c:v>404.5</c:v>
                </c:pt>
                <c:pt idx="37">
                  <c:v>409</c:v>
                </c:pt>
                <c:pt idx="38">
                  <c:v>412.6</c:v>
                </c:pt>
                <c:pt idx="39">
                  <c:v>415.8</c:v>
                </c:pt>
                <c:pt idx="40">
                  <c:v>418.8</c:v>
                </c:pt>
                <c:pt idx="41">
                  <c:v>421.6</c:v>
                </c:pt>
                <c:pt idx="42">
                  <c:v>425.3</c:v>
                </c:pt>
                <c:pt idx="43">
                  <c:v>428.8</c:v>
                </c:pt>
                <c:pt idx="44">
                  <c:v>431.9</c:v>
                </c:pt>
                <c:pt idx="45">
                  <c:v>434.6</c:v>
                </c:pt>
                <c:pt idx="46">
                  <c:v>437.2</c:v>
                </c:pt>
                <c:pt idx="47">
                  <c:v>439.2</c:v>
                </c:pt>
                <c:pt idx="48">
                  <c:v>440.7</c:v>
                </c:pt>
                <c:pt idx="49">
                  <c:v>441.4</c:v>
                </c:pt>
                <c:pt idx="50">
                  <c:v>442.3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74-41FE-BA4D-1D82F80A57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594240"/>
        <c:axId val="86053632"/>
      </c:lineChart>
      <c:catAx>
        <c:axId val="8359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6053632"/>
        <c:crosses val="autoZero"/>
        <c:auto val="1"/>
        <c:lblAlgn val="ctr"/>
        <c:lblOffset val="100"/>
        <c:noMultiLvlLbl val="0"/>
      </c:catAx>
      <c:valAx>
        <c:axId val="86053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3594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스마트폰 사용률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7.2727258844713398E-3"/>
                  <c:y val="1.3054038580337329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/>
                      <a:t>10%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4B3-4383-9E02-85A41B725506}"/>
                </c:ext>
              </c:extLst>
            </c:dLbl>
            <c:dLbl>
              <c:idx val="1"/>
              <c:layout>
                <c:manualLayout>
                  <c:x val="-4.4443922540672316E-17"/>
                  <c:y val="1.6317548225421662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/>
                      <a:t>30%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4B3-4383-9E02-85A41B725506}"/>
                </c:ext>
              </c:extLst>
            </c:dLbl>
            <c:dLbl>
              <c:idx val="2"/>
              <c:layout>
                <c:manualLayout>
                  <c:x val="-7.2727258844713181E-3"/>
                  <c:y val="5.2216154321349316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/>
                      <a:t>70%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B3-4383-9E02-85A41B725506}"/>
                </c:ext>
              </c:extLst>
            </c:dLbl>
            <c:dLbl>
              <c:idx val="3"/>
              <c:layout>
                <c:manualLayout>
                  <c:x val="-3.8787871383847025E-2"/>
                  <c:y val="-5.2216154321349316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/>
                      <a:t>76%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B3-4383-9E02-85A41B7255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2012년 상반기</c:v>
                </c:pt>
                <c:pt idx="1">
                  <c:v>2013년</c:v>
                </c:pt>
                <c:pt idx="2">
                  <c:v>2016년</c:v>
                </c:pt>
                <c:pt idx="3">
                  <c:v>2017년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70</c:v>
                </c:pt>
                <c:pt idx="3">
                  <c:v>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E5-46FC-A628-CFCD4689758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78012928"/>
        <c:axId val="184262656"/>
      </c:lineChart>
      <c:catAx>
        <c:axId val="178012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4262656"/>
        <c:crosses val="autoZero"/>
        <c:auto val="1"/>
        <c:lblAlgn val="ctr"/>
        <c:lblOffset val="100"/>
        <c:noMultiLvlLbl val="0"/>
      </c:catAx>
      <c:valAx>
        <c:axId val="184262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crossAx val="178012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인 미디어는 개인이 사이트에 가입한 후</a:t>
            </a:r>
            <a:r>
              <a:rPr lang="ko-KR" altLang="en-US" baseline="0" dirty="0"/>
              <a:t> 채널을 만든다면 바로 동영상 콘텐츠를 공유할 수 있는 커뮤니케이션 플랫폼 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개인이 영상 촬영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제작</a:t>
            </a:r>
            <a:r>
              <a:rPr lang="en-US" altLang="ko-KR" baseline="0" dirty="0"/>
              <a:t>, </a:t>
            </a:r>
            <a:r>
              <a:rPr lang="ko-KR" altLang="en-US" baseline="0" dirty="0"/>
              <a:t>편집 등 제한 없이 이용할 수 있는 장점을 가지고 있어 최근 들어 많은 사람들이 이용하고 있습니다</a:t>
            </a:r>
            <a:r>
              <a:rPr lang="en-US" altLang="ko-KR" baseline="0" dirty="0"/>
              <a:t>. 1</a:t>
            </a:r>
            <a:r>
              <a:rPr lang="ko-KR" altLang="en-US" baseline="0" dirty="0"/>
              <a:t>인 미디어 플랫폼의 가장 대표적인 유투브를 예시로 들어보자면</a:t>
            </a:r>
            <a:r>
              <a:rPr lang="en-US" altLang="ko-KR" baseline="0" dirty="0"/>
              <a:t>, </a:t>
            </a:r>
            <a:r>
              <a:rPr lang="ko-KR" altLang="en-US" dirty="0" err="1"/>
              <a:t>앱</a:t>
            </a:r>
            <a:r>
              <a:rPr lang="ko-KR" altLang="en-US" dirty="0"/>
              <a:t> 분석 업체 </a:t>
            </a:r>
            <a:r>
              <a:rPr lang="ko-KR" altLang="en-US" dirty="0" err="1"/>
              <a:t>와이즈앱이</a:t>
            </a:r>
            <a:r>
              <a:rPr lang="ko-KR" altLang="en-US" dirty="0"/>
              <a:t> 국내 </a:t>
            </a:r>
            <a:r>
              <a:rPr lang="ko-KR" altLang="en-US" dirty="0" err="1"/>
              <a:t>안드로이드</a:t>
            </a:r>
            <a:r>
              <a:rPr lang="ko-KR" altLang="en-US" dirty="0"/>
              <a:t> 이용자들의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ko-KR" altLang="en-US" dirty="0" err="1"/>
              <a:t>앱</a:t>
            </a:r>
            <a:r>
              <a:rPr lang="ko-KR" altLang="en-US" dirty="0"/>
              <a:t> 사용 시간을 집계한 결과</a:t>
            </a:r>
            <a:r>
              <a:rPr lang="en-US" altLang="ko-KR" dirty="0"/>
              <a:t>, </a:t>
            </a:r>
            <a:r>
              <a:rPr lang="ko-KR" altLang="en-US" dirty="0" err="1"/>
              <a:t>유튜브가</a:t>
            </a:r>
            <a:r>
              <a:rPr lang="ko-KR" altLang="en-US" dirty="0"/>
              <a:t> </a:t>
            </a:r>
            <a:r>
              <a:rPr lang="en-US" altLang="ko-KR" dirty="0"/>
              <a:t>333</a:t>
            </a:r>
            <a:r>
              <a:rPr lang="ko-KR" altLang="en-US" dirty="0"/>
              <a:t>억 분을 기록하며 </a:t>
            </a:r>
            <a:r>
              <a:rPr lang="en-US" altLang="ko-KR" dirty="0"/>
              <a:t>199</a:t>
            </a:r>
            <a:r>
              <a:rPr lang="ko-KR" altLang="en-US" dirty="0"/>
              <a:t>억 분의 </a:t>
            </a:r>
            <a:r>
              <a:rPr lang="ko-KR" altLang="en-US" dirty="0" err="1"/>
              <a:t>카카오톡을</a:t>
            </a:r>
            <a:r>
              <a:rPr lang="ko-KR" altLang="en-US" dirty="0"/>
              <a:t> 여유롭게 따돌렸다</a:t>
            </a:r>
            <a:r>
              <a:rPr lang="en-US" altLang="ko-KR" dirty="0"/>
              <a:t>. </a:t>
            </a:r>
            <a:r>
              <a:rPr lang="ko-KR" altLang="en-US" dirty="0" err="1"/>
              <a:t>유튜브는</a:t>
            </a:r>
            <a:r>
              <a:rPr lang="ko-KR" altLang="en-US" dirty="0"/>
              <a:t> 전 연령대에서 </a:t>
            </a:r>
            <a:r>
              <a:rPr lang="en-US" altLang="ko-KR" dirty="0"/>
              <a:t>‘1</a:t>
            </a:r>
            <a:r>
              <a:rPr lang="ko-KR" altLang="en-US" dirty="0"/>
              <a:t>위</a:t>
            </a:r>
            <a:r>
              <a:rPr lang="en-US" altLang="ko-KR" dirty="0"/>
              <a:t>’</a:t>
            </a:r>
            <a:r>
              <a:rPr lang="ko-KR" altLang="en-US" dirty="0"/>
              <a:t>를 차지했다</a:t>
            </a:r>
            <a:r>
              <a:rPr lang="en-US" altLang="ko-KR" dirty="0"/>
              <a:t>. </a:t>
            </a:r>
            <a:r>
              <a:rPr lang="ko-KR" altLang="en-US" dirty="0"/>
              <a:t>그만큼 </a:t>
            </a:r>
            <a:r>
              <a:rPr lang="ko-KR" altLang="en-US" dirty="0" err="1"/>
              <a:t>접근성이</a:t>
            </a:r>
            <a:r>
              <a:rPr lang="ko-KR" altLang="en-US" dirty="0"/>
              <a:t> 좋다</a:t>
            </a:r>
            <a:r>
              <a:rPr lang="en-US" altLang="ko-KR" dirty="0"/>
              <a:t>. </a:t>
            </a:r>
            <a:r>
              <a:rPr lang="ko-KR" altLang="en-US" dirty="0"/>
              <a:t>한 가지 놀라운 점은 </a:t>
            </a:r>
            <a:r>
              <a:rPr lang="en-US" altLang="ko-KR" dirty="0"/>
              <a:t>50</a:t>
            </a:r>
            <a:r>
              <a:rPr lang="ko-KR" altLang="en-US" dirty="0"/>
              <a:t>대 이상이 </a:t>
            </a:r>
            <a:r>
              <a:rPr lang="en-US" altLang="ko-KR" dirty="0"/>
              <a:t>30</a:t>
            </a:r>
            <a:r>
              <a:rPr lang="ko-KR" altLang="en-US" dirty="0"/>
              <a:t>대보다 </a:t>
            </a:r>
            <a:r>
              <a:rPr lang="ko-KR" altLang="en-US" dirty="0" err="1"/>
              <a:t>유튜브를</a:t>
            </a:r>
            <a:r>
              <a:rPr lang="ko-KR" altLang="en-US" dirty="0"/>
              <a:t> 더 많이 이용하고 있다는 점이다</a:t>
            </a:r>
            <a:r>
              <a:rPr lang="en-US" altLang="ko-KR" dirty="0"/>
              <a:t>. 50</a:t>
            </a:r>
            <a:r>
              <a:rPr lang="ko-KR" altLang="en-US" dirty="0"/>
              <a:t>대 이상은 </a:t>
            </a:r>
            <a:r>
              <a:rPr lang="en-US" altLang="ko-KR" dirty="0"/>
              <a:t>64</a:t>
            </a:r>
            <a:r>
              <a:rPr lang="ko-KR" altLang="en-US" dirty="0"/>
              <a:t>억 분을 기록하며 </a:t>
            </a:r>
            <a:r>
              <a:rPr lang="en-US" altLang="ko-KR" dirty="0"/>
              <a:t>30</a:t>
            </a:r>
            <a:r>
              <a:rPr lang="ko-KR" altLang="en-US" dirty="0"/>
              <a:t>대의 </a:t>
            </a:r>
            <a:r>
              <a:rPr lang="en-US" altLang="ko-KR" dirty="0"/>
              <a:t>50</a:t>
            </a:r>
            <a:r>
              <a:rPr lang="ko-KR" altLang="en-US" dirty="0"/>
              <a:t>억 분을 넘어섰다</a:t>
            </a:r>
            <a:r>
              <a:rPr lang="en-US" altLang="ko-KR" dirty="0"/>
              <a:t>. 50</a:t>
            </a:r>
            <a:r>
              <a:rPr lang="ko-KR" altLang="en-US" dirty="0"/>
              <a:t>대 이상의 </a:t>
            </a:r>
            <a:r>
              <a:rPr lang="en-US" altLang="ko-KR" dirty="0"/>
              <a:t>70%</a:t>
            </a:r>
            <a:r>
              <a:rPr lang="ko-KR" altLang="en-US" dirty="0"/>
              <a:t>가 스마트폰을 사용하고 있는데</a:t>
            </a:r>
            <a:r>
              <a:rPr lang="en-US" altLang="ko-KR" dirty="0"/>
              <a:t>, </a:t>
            </a:r>
            <a:r>
              <a:rPr lang="ko-KR" altLang="en-US" dirty="0" err="1"/>
              <a:t>유튜브는</a:t>
            </a:r>
            <a:r>
              <a:rPr lang="ko-KR" altLang="en-US" dirty="0"/>
              <a:t>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스마트폰에</a:t>
            </a:r>
            <a:r>
              <a:rPr lang="ko-KR" altLang="en-US" dirty="0"/>
              <a:t> 기본적으로 깔려 있다</a:t>
            </a:r>
            <a:r>
              <a:rPr lang="en-US" altLang="ko-KR" dirty="0"/>
              <a:t>. </a:t>
            </a:r>
            <a:r>
              <a:rPr lang="ko-KR" altLang="en-US" dirty="0"/>
              <a:t>또한 가입과 시청 방법이 간단하기 때문에 </a:t>
            </a:r>
            <a:r>
              <a:rPr lang="en-US" altLang="ko-KR" dirty="0"/>
              <a:t>5060 </a:t>
            </a:r>
            <a:r>
              <a:rPr lang="ko-KR" altLang="en-US" dirty="0"/>
              <a:t>세대도 어렵지 않게 사용할 수 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실제로 한국 갤럽 조사 자료에 따르면 </a:t>
            </a:r>
            <a:r>
              <a:rPr lang="en-US" altLang="ko-KR" dirty="0"/>
              <a:t>65</a:t>
            </a:r>
            <a:r>
              <a:rPr lang="ko-KR" altLang="en-US" dirty="0"/>
              <a:t>세 이상 노년층의 </a:t>
            </a:r>
            <a:r>
              <a:rPr lang="ko-KR" altLang="en-US" dirty="0" err="1"/>
              <a:t>스마트폰</a:t>
            </a:r>
            <a:r>
              <a:rPr lang="ko-KR" altLang="en-US" dirty="0"/>
              <a:t> 보유율은 급격하게 증가하고 있음을 알 수 있는데요</a:t>
            </a:r>
            <a:r>
              <a:rPr lang="en-US" altLang="ko-KR" dirty="0"/>
              <a:t>. 2012</a:t>
            </a:r>
            <a:r>
              <a:rPr lang="ko-KR" altLang="en-US" dirty="0"/>
              <a:t>년 상반기에는 </a:t>
            </a:r>
            <a:r>
              <a:rPr lang="en-US" altLang="ko-KR" dirty="0"/>
              <a:t>10%</a:t>
            </a:r>
            <a:r>
              <a:rPr lang="ko-KR" altLang="en-US" baseline="0" dirty="0"/>
              <a:t> 정도의 보유율로 저조했으나 </a:t>
            </a:r>
            <a:r>
              <a:rPr lang="en-US" altLang="ko-KR" baseline="0" dirty="0"/>
              <a:t>2013</a:t>
            </a:r>
            <a:r>
              <a:rPr lang="ko-KR" altLang="en-US" baseline="0" dirty="0"/>
              <a:t>년엔 </a:t>
            </a:r>
            <a:r>
              <a:rPr lang="en-US" altLang="ko-KR" baseline="0" dirty="0"/>
              <a:t>30% </a:t>
            </a:r>
            <a:r>
              <a:rPr lang="ko-KR" altLang="en-US" baseline="0" dirty="0"/>
              <a:t>그리고 </a:t>
            </a:r>
            <a:r>
              <a:rPr lang="en-US" altLang="ko-KR" baseline="0" dirty="0"/>
              <a:t>2017</a:t>
            </a:r>
            <a:r>
              <a:rPr lang="ko-KR" altLang="en-US" baseline="0" dirty="0"/>
              <a:t>년에는 </a:t>
            </a:r>
            <a:r>
              <a:rPr lang="en-US" altLang="ko-KR" baseline="0" dirty="0"/>
              <a:t>76%</a:t>
            </a:r>
            <a:r>
              <a:rPr lang="ko-KR" altLang="en-US" baseline="0" dirty="0"/>
              <a:t>를 기록하며 정말 많은 비율로 </a:t>
            </a:r>
            <a:r>
              <a:rPr lang="ko-KR" altLang="en-US" baseline="0" dirty="0" err="1"/>
              <a:t>스마트폰을</a:t>
            </a:r>
            <a:r>
              <a:rPr lang="ko-KR" altLang="en-US" baseline="0" dirty="0"/>
              <a:t> 소유하고 있는 것을 알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이렇게 노년층의 </a:t>
            </a:r>
            <a:r>
              <a:rPr lang="ko-KR" altLang="en-US" baseline="0" dirty="0" err="1"/>
              <a:t>스마트폰</a:t>
            </a:r>
            <a:r>
              <a:rPr lang="ko-KR" altLang="en-US" baseline="0" dirty="0"/>
              <a:t> 보유율이 증가하고 </a:t>
            </a:r>
            <a:r>
              <a:rPr lang="en-US" altLang="ko-KR" baseline="0" dirty="0"/>
              <a:t>1</a:t>
            </a:r>
            <a:r>
              <a:rPr lang="ko-KR" altLang="en-US" baseline="0" dirty="0"/>
              <a:t>인 미디어 어플인 </a:t>
            </a:r>
            <a:r>
              <a:rPr lang="ko-KR" altLang="en-US" baseline="0" dirty="0" err="1"/>
              <a:t>유투브의</a:t>
            </a:r>
            <a:r>
              <a:rPr lang="ko-KR" altLang="en-US" baseline="0" dirty="0"/>
              <a:t> 사용량 또한 전체 </a:t>
            </a:r>
            <a:r>
              <a:rPr lang="ko-KR" altLang="en-US" baseline="0" dirty="0" err="1"/>
              <a:t>어플</a:t>
            </a:r>
            <a:r>
              <a:rPr lang="ko-KR" altLang="en-US" baseline="0" dirty="0"/>
              <a:t> 중에서 </a:t>
            </a:r>
            <a:r>
              <a:rPr lang="en-US" altLang="ko-KR" baseline="0" dirty="0"/>
              <a:t>1</a:t>
            </a:r>
            <a:r>
              <a:rPr lang="ko-KR" altLang="en-US" baseline="0" dirty="0"/>
              <a:t>위를 차지한 것을 토대로 앞서 말한 문제점들을 풀어내고자 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일단 실제로 </a:t>
            </a:r>
            <a:r>
              <a:rPr lang="en-US" altLang="ko-KR" dirty="0"/>
              <a:t>1</a:t>
            </a:r>
            <a:r>
              <a:rPr lang="ko-KR" altLang="en-US" dirty="0"/>
              <a:t>인 미디어를 시청할 뿐만 아니라 직접 채널 개설하는 노년층을 소위 </a:t>
            </a:r>
            <a:r>
              <a:rPr lang="en-US" altLang="ko-KR" dirty="0"/>
              <a:t>‘</a:t>
            </a:r>
            <a:r>
              <a:rPr lang="ko-KR" altLang="en-US" dirty="0" err="1"/>
              <a:t>실버</a:t>
            </a:r>
            <a:r>
              <a:rPr lang="ko-KR" altLang="en-US" dirty="0"/>
              <a:t> </a:t>
            </a:r>
            <a:r>
              <a:rPr lang="ko-KR" altLang="en-US" dirty="0" err="1"/>
              <a:t>크리에이티브</a:t>
            </a:r>
            <a:r>
              <a:rPr lang="en-US" altLang="ko-KR" dirty="0"/>
              <a:t>’</a:t>
            </a:r>
            <a:r>
              <a:rPr lang="ko-KR" altLang="en-US" dirty="0"/>
              <a:t>라고 부르며 요즘 미디어 시장에서 핫한데요</a:t>
            </a:r>
            <a:r>
              <a:rPr lang="en-US" altLang="ko-KR" dirty="0"/>
              <a:t>. </a:t>
            </a:r>
            <a:r>
              <a:rPr lang="ko-KR" altLang="en-US" dirty="0" err="1"/>
              <a:t>유튜브를</a:t>
            </a:r>
            <a:r>
              <a:rPr lang="ko-KR" altLang="en-US" dirty="0"/>
              <a:t> 최근에 자주 사용하시는 분이라면 </a:t>
            </a:r>
            <a:r>
              <a:rPr lang="ko-KR" altLang="en-US" dirty="0" err="1"/>
              <a:t>박막례</a:t>
            </a:r>
            <a:r>
              <a:rPr lang="ko-KR" altLang="en-US" dirty="0"/>
              <a:t> 할머니를 모르는 분이 없다고 생각합니다</a:t>
            </a:r>
            <a:r>
              <a:rPr lang="en-US" altLang="ko-KR" dirty="0"/>
              <a:t>. </a:t>
            </a:r>
            <a:r>
              <a:rPr lang="ko-KR" altLang="en-US" dirty="0"/>
              <a:t>노년층도 채널을 운영할 수 있고 영상 제작에 참여할 수 있다는 용기를 주면서 능동적으로 나서는 </a:t>
            </a:r>
            <a:r>
              <a:rPr lang="ko-KR" altLang="en-US" dirty="0" err="1"/>
              <a:t>실버</a:t>
            </a:r>
            <a:r>
              <a:rPr lang="ko-KR" altLang="en-US" dirty="0"/>
              <a:t> </a:t>
            </a:r>
            <a:r>
              <a:rPr lang="ko-KR" altLang="en-US" dirty="0" err="1"/>
              <a:t>크리에이티브분들이</a:t>
            </a:r>
            <a:r>
              <a:rPr lang="ko-KR" altLang="en-US" dirty="0"/>
              <a:t> 많아졌으며 영상 제작에 대한 호기심을 불러일으키고 있습니다</a:t>
            </a:r>
            <a:r>
              <a:rPr lang="en-US" altLang="ko-KR" dirty="0"/>
              <a:t>. </a:t>
            </a:r>
            <a:r>
              <a:rPr lang="ko-KR" altLang="en-US" dirty="0"/>
              <a:t>시니어 산업 시장의 규모 또한</a:t>
            </a:r>
            <a:r>
              <a:rPr lang="ko-KR" altLang="en-US" baseline="0" dirty="0"/>
              <a:t> 커지고 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이러한 상황에서 급속도로 높아지는 부산의 고령화 현상을 해소 해내기 위해 </a:t>
            </a:r>
            <a:r>
              <a:rPr lang="en-US" altLang="ko-KR" baseline="0" dirty="0"/>
              <a:t>(?) </a:t>
            </a:r>
            <a:r>
              <a:rPr lang="ko-KR" altLang="en-US" baseline="0" dirty="0"/>
              <a:t>역으로 이를 </a:t>
            </a:r>
            <a:r>
              <a:rPr lang="ko-KR" altLang="en-US" baseline="0" dirty="0" err="1"/>
              <a:t>콘텐츠화</a:t>
            </a:r>
            <a:r>
              <a:rPr lang="ko-KR" altLang="en-US" baseline="0" dirty="0"/>
              <a:t> 시켜 노년층과 청년층 사이의 세대차이 극복에 앞장선다면 부산의 새로운 이미지 브랜드화에 기여할 것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광주시 서구 발산마을에서도 청년 문화단체 ‘</a:t>
            </a:r>
            <a:r>
              <a:rPr lang="ko-KR" altLang="en-US" dirty="0" err="1"/>
              <a:t>프랜리</a:t>
            </a:r>
            <a:r>
              <a:rPr lang="ko-KR" altLang="en-US" dirty="0"/>
              <a:t>’가 지역 어르신들과 손잡고 ‘</a:t>
            </a:r>
            <a:r>
              <a:rPr lang="ko-KR" altLang="en-US" dirty="0" err="1"/>
              <a:t>할배할멈</a:t>
            </a:r>
            <a:r>
              <a:rPr lang="ko-KR" altLang="en-US" dirty="0"/>
              <a:t> 뉴스데스크’ 프로그램을 진행하고 있다</a:t>
            </a:r>
            <a:r>
              <a:rPr lang="en-US" altLang="ko-KR" dirty="0"/>
              <a:t>. </a:t>
            </a:r>
            <a:r>
              <a:rPr lang="ko-KR" altLang="en-US" dirty="0"/>
              <a:t>마을을 지켜온 노인들이 마을 기자단이 되어 마을 소식지로 제작하고 제작 과정을</a:t>
            </a:r>
            <a:r>
              <a:rPr lang="ko-KR" altLang="en-US" baseline="0" dirty="0"/>
              <a:t> </a:t>
            </a:r>
            <a:r>
              <a:rPr lang="ko-KR" altLang="en-US" dirty="0"/>
              <a:t>영상으로 만들어 인근 지역 마을과 공유합니다</a:t>
            </a:r>
            <a:r>
              <a:rPr lang="en-US" altLang="ko-KR" dirty="0"/>
              <a:t>. </a:t>
            </a:r>
            <a:r>
              <a:rPr lang="ko-KR" altLang="en-US" dirty="0"/>
              <a:t>충남교육청 소속 서부평생학습관</a:t>
            </a:r>
            <a:r>
              <a:rPr lang="ko-KR" altLang="en-US" baseline="0" dirty="0"/>
              <a:t>에서는 </a:t>
            </a:r>
            <a:r>
              <a:rPr lang="ko-KR" altLang="en-US" dirty="0"/>
              <a:t> </a:t>
            </a:r>
            <a:r>
              <a:rPr lang="ko-KR" altLang="en-US" dirty="0" err="1"/>
              <a:t>웹툰이라는</a:t>
            </a:r>
            <a:r>
              <a:rPr lang="ko-KR" altLang="en-US" dirty="0"/>
              <a:t> 매개체를 통해 지역 어르신들이 청소년들과의 협업을 통해 </a:t>
            </a:r>
            <a:r>
              <a:rPr lang="ko-KR" altLang="en-US" dirty="0" err="1"/>
              <a:t>웹툰</a:t>
            </a:r>
            <a:r>
              <a:rPr lang="ko-KR" altLang="en-US" dirty="0"/>
              <a:t> 작가에 도전하는 프로그램을 진행합니다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할프리카</a:t>
            </a:r>
            <a:r>
              <a:rPr lang="ko-KR" altLang="en-US" dirty="0"/>
              <a:t> </a:t>
            </a:r>
            <a:r>
              <a:rPr lang="en-US" altLang="ko-KR" dirty="0" err="1"/>
              <a:t>tv</a:t>
            </a:r>
            <a:r>
              <a:rPr lang="ko-KR" altLang="en-US" dirty="0"/>
              <a:t>에서 </a:t>
            </a:r>
            <a:r>
              <a:rPr lang="en-US" altLang="ko-KR" dirty="0"/>
              <a:t>BJ</a:t>
            </a:r>
            <a:r>
              <a:rPr lang="ko-KR" altLang="en-US" dirty="0"/>
              <a:t>런치로 활동하고 있는 </a:t>
            </a:r>
            <a:r>
              <a:rPr lang="ko-KR" altLang="en-US" dirty="0" err="1"/>
              <a:t>김점심</a:t>
            </a:r>
            <a:r>
              <a:rPr lang="ko-KR" altLang="en-US" dirty="0"/>
              <a:t> 할머니께서 노인들은 인터넷과 </a:t>
            </a:r>
            <a:r>
              <a:rPr lang="en-US" altLang="ko-KR" dirty="0"/>
              <a:t>SNS</a:t>
            </a:r>
            <a:r>
              <a:rPr lang="ko-KR" altLang="en-US" dirty="0"/>
              <a:t>를 잘 못한다는 편견을 깨고 싶었다 라고 하신 것 </a:t>
            </a:r>
            <a:r>
              <a:rPr lang="ko-KR" altLang="en-US" dirty="0" err="1"/>
              <a:t>처럼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dirty="0"/>
              <a:t>1</a:t>
            </a:r>
            <a:r>
              <a:rPr lang="ko-KR" altLang="en-US" dirty="0"/>
              <a:t>인 미디어라는 매개체를 통해 대화하고 소통하며 그러한 편견을 깨고 세대 간</a:t>
            </a:r>
            <a:r>
              <a:rPr lang="ko-KR" altLang="en-US" baseline="0" dirty="0"/>
              <a:t> 거리를 줄이고자 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또한 부산시에서는 작년 세대</a:t>
            </a:r>
            <a:r>
              <a:rPr lang="ko-KR" altLang="en-US" baseline="0" dirty="0"/>
              <a:t> 소통 </a:t>
            </a:r>
            <a:r>
              <a:rPr lang="en-US" altLang="ko-KR" dirty="0"/>
              <a:t>‘</a:t>
            </a:r>
            <a:r>
              <a:rPr lang="ko-KR" altLang="en-US" dirty="0"/>
              <a:t>노인의 마음</a:t>
            </a:r>
            <a:r>
              <a:rPr lang="en-US" altLang="ko-KR" dirty="0"/>
              <a:t>’ </a:t>
            </a:r>
            <a:r>
              <a:rPr lang="ko-KR" altLang="en-US" dirty="0"/>
              <a:t>프로젝트를 추진했습니다</a:t>
            </a:r>
            <a:r>
              <a:rPr lang="en-US" altLang="ko-KR" dirty="0"/>
              <a:t>. 20</a:t>
            </a:r>
            <a:r>
              <a:rPr lang="ko-KR" altLang="en-US" dirty="0"/>
              <a:t>대의 출연자가 </a:t>
            </a:r>
            <a:r>
              <a:rPr lang="en-US" altLang="ko-KR" dirty="0"/>
              <a:t>80</a:t>
            </a:r>
            <a:r>
              <a:rPr lang="ko-KR" altLang="en-US" dirty="0"/>
              <a:t>대</a:t>
            </a:r>
            <a:r>
              <a:rPr lang="ko-KR" altLang="en-US" baseline="0" dirty="0"/>
              <a:t> 노인으로 특수분장을 하고 노인체험키트를 착용한 채 보내는 하루를 담은 영상인데요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영상은 </a:t>
            </a:r>
            <a:r>
              <a:rPr lang="ko-KR" altLang="en-US" baseline="0" dirty="0" err="1"/>
              <a:t>센텀시티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용두산</a:t>
            </a:r>
            <a:r>
              <a:rPr lang="ko-KR" altLang="en-US" baseline="0" dirty="0"/>
              <a:t> 공원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우리 </a:t>
            </a:r>
            <a:r>
              <a:rPr lang="ko-KR" altLang="en-US" baseline="0" dirty="0" err="1"/>
              <a:t>부경대학교</a:t>
            </a:r>
            <a:r>
              <a:rPr lang="ko-KR" altLang="en-US" baseline="0" dirty="0"/>
              <a:t> 등에서 촬영되었고 </a:t>
            </a:r>
            <a:r>
              <a:rPr lang="ko-KR" altLang="en-US" baseline="0" dirty="0" err="1"/>
              <a:t>유투브나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페이스북</a:t>
            </a:r>
            <a:r>
              <a:rPr lang="ko-KR" altLang="en-US" baseline="0" dirty="0"/>
              <a:t> 등 </a:t>
            </a:r>
            <a:r>
              <a:rPr lang="en-US" altLang="ko-KR" baseline="0" dirty="0" err="1"/>
              <a:t>sns</a:t>
            </a:r>
            <a:r>
              <a:rPr lang="ko-KR" altLang="en-US" baseline="0" dirty="0"/>
              <a:t>에 게시되었습니다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영상으로 부산시는 대한민국 인터넷 소통대상에서 입상도 하고 </a:t>
            </a:r>
            <a:r>
              <a:rPr lang="en-US" altLang="ko-KR" baseline="0" dirty="0"/>
              <a:t>3</a:t>
            </a:r>
            <a:r>
              <a:rPr lang="ko-KR" altLang="en-US" baseline="0" dirty="0"/>
              <a:t>일만에 </a:t>
            </a:r>
            <a:r>
              <a:rPr lang="en-US" altLang="ko-KR" baseline="0" dirty="0"/>
              <a:t>13</a:t>
            </a:r>
            <a:r>
              <a:rPr lang="ko-KR" altLang="en-US" baseline="0" dirty="0" err="1"/>
              <a:t>만명의</a:t>
            </a:r>
            <a:r>
              <a:rPr lang="ko-KR" altLang="en-US" baseline="0" dirty="0"/>
              <a:t> 조회수를 기록하는 등 뜨거운 반응을 불러일으켰습니다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평소 궁금했던 </a:t>
            </a:r>
            <a:r>
              <a:rPr lang="ko-KR" altLang="en-US" baseline="0" dirty="0" err="1"/>
              <a:t>노인분들의</a:t>
            </a:r>
            <a:r>
              <a:rPr lang="ko-KR" altLang="en-US" baseline="0" dirty="0"/>
              <a:t> 삶을 직접 체험해보는 이 프로젝트 영상으로 부산 시민들의 세대 간 소통 의지와 관심을 알 수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미디어의 </a:t>
            </a:r>
            <a:r>
              <a:rPr lang="ko-KR" altLang="en-US" baseline="0" dirty="0" err="1"/>
              <a:t>파급력</a:t>
            </a:r>
            <a:r>
              <a:rPr lang="ko-KR" altLang="en-US" baseline="0" dirty="0"/>
              <a:t> 또한 알 수 있었습니다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청년층들도 </a:t>
            </a:r>
            <a:r>
              <a:rPr lang="en-US" altLang="ko-KR" dirty="0"/>
              <a:t>1</a:t>
            </a:r>
            <a:r>
              <a:rPr lang="ko-KR" altLang="en-US" dirty="0"/>
              <a:t>인 미디어를 통한 세대 갈등 해소 효과에 대해 긍정적이었으며 다양한 분야에 대한 질문을 하면서 참여할 것이라고 답하였습니다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저희가 실제로 한 </a:t>
            </a:r>
            <a:r>
              <a:rPr lang="ko-KR" altLang="en-US" dirty="0" err="1"/>
              <a:t>유투버와</a:t>
            </a:r>
            <a:r>
              <a:rPr lang="ko-KR" altLang="en-US" dirty="0"/>
              <a:t> 인터뷰를 진행했습니다</a:t>
            </a:r>
            <a:r>
              <a:rPr lang="en-US" altLang="ko-KR" dirty="0"/>
              <a:t>. </a:t>
            </a:r>
            <a:r>
              <a:rPr lang="ko-KR" altLang="en-US" dirty="0" err="1"/>
              <a:t>부경대</a:t>
            </a:r>
            <a:r>
              <a:rPr lang="ko-KR" altLang="en-US" baseline="0" dirty="0"/>
              <a:t> 재학생 중 </a:t>
            </a:r>
            <a:r>
              <a:rPr lang="en-US" altLang="ko-KR" baseline="0" dirty="0"/>
              <a:t>‘</a:t>
            </a:r>
            <a:r>
              <a:rPr lang="ko-KR" altLang="en-US" baseline="0" dirty="0"/>
              <a:t>사 남매 중국어</a:t>
            </a:r>
            <a:r>
              <a:rPr lang="en-US" altLang="ko-KR" baseline="0" dirty="0"/>
              <a:t>’ </a:t>
            </a:r>
            <a:r>
              <a:rPr lang="ko-KR" altLang="en-US" baseline="0" dirty="0"/>
              <a:t>채널을 운영하는 </a:t>
            </a:r>
            <a:r>
              <a:rPr lang="ko-KR" altLang="en-US" baseline="0" dirty="0" err="1"/>
              <a:t>유투버가</a:t>
            </a:r>
            <a:r>
              <a:rPr lang="ko-KR" altLang="en-US" baseline="0" dirty="0"/>
              <a:t> 있었는데요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채널을 운영하면서 저희가 가장 중요하게 여기는 소통부분에 있어 질문을 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일단</a:t>
            </a:r>
            <a:r>
              <a:rPr lang="en-US" altLang="ko-KR" baseline="0" dirty="0"/>
              <a:t>, 1</a:t>
            </a:r>
            <a:r>
              <a:rPr lang="ko-KR" altLang="en-US" baseline="0" dirty="0"/>
              <a:t>인 미디어를 하는 목적에 대해 질문 했을때 돌아온 대답은 서로 이해의 장을 만들기 위함이었다 라는 것입니다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각자 궁금한 것들을 질문하고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실제 중국인 친구와 의견을 나누면서 생생한 정보를 얻고 궁금증을 풀어나가며 이해할 수 있는 공간을 운영하고 있었습니다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또한 </a:t>
            </a:r>
            <a:r>
              <a:rPr lang="en-US" altLang="ko-KR" baseline="0" dirty="0"/>
              <a:t>1</a:t>
            </a:r>
            <a:r>
              <a:rPr lang="ko-KR" altLang="en-US" baseline="0" dirty="0"/>
              <a:t>인 미디어의 소통 효과에 대해 물어봤을 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어떤 절차를 거쳐서 신청을 하거나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메일을 보내거나 그럴 필요 없이 더 알고 싶은 내용이 있다면 바로 </a:t>
            </a:r>
            <a:r>
              <a:rPr lang="ko-KR" altLang="en-US" baseline="0" dirty="0" err="1"/>
              <a:t>댓글을</a:t>
            </a:r>
            <a:r>
              <a:rPr lang="ko-KR" altLang="en-US" baseline="0" dirty="0"/>
              <a:t> 남길 수 있기 때문에 별다른 불편함 없이</a:t>
            </a:r>
            <a:r>
              <a:rPr lang="en-US" altLang="ko-KR" baseline="0" dirty="0"/>
              <a:t>,</a:t>
            </a:r>
            <a:r>
              <a:rPr lang="ko-KR" altLang="en-US" baseline="0" dirty="0"/>
              <a:t> 시간 또한 크게 소비되지 않으면서 즉시 소통할 수 있어 좋다고 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실제로 </a:t>
            </a:r>
            <a:r>
              <a:rPr lang="ko-KR" altLang="en-US" baseline="0" dirty="0" err="1"/>
              <a:t>유투버의</a:t>
            </a:r>
            <a:r>
              <a:rPr lang="ko-KR" altLang="en-US" baseline="0" dirty="0"/>
              <a:t> 말을 들어봄으로써 높은 소통 효과에 대해 다시 한 번 들을 수 있었습니다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그러므로 정리를 하자면 저희는 기존에 있어 </a:t>
            </a:r>
            <a:r>
              <a:rPr lang="ko-KR" altLang="en-US" dirty="0" err="1"/>
              <a:t>멘토링</a:t>
            </a:r>
            <a:r>
              <a:rPr lang="ko-KR" altLang="en-US" dirty="0"/>
              <a:t> 시스템과 </a:t>
            </a:r>
            <a:r>
              <a:rPr lang="en-US" altLang="ko-KR" dirty="0"/>
              <a:t>1</a:t>
            </a:r>
            <a:r>
              <a:rPr lang="ko-KR" altLang="en-US" dirty="0"/>
              <a:t>인 미디어를 융합을 하여 모든 멘토링 과정을 영상으로 촬영을 하고 시청자와 공유를 할 것입니다</a:t>
            </a:r>
            <a:r>
              <a:rPr lang="en-US" altLang="ko-KR" dirty="0"/>
              <a:t>. </a:t>
            </a:r>
            <a:r>
              <a:rPr lang="ko-KR" altLang="en-US" dirty="0"/>
              <a:t>그러면 자연스럽게 사람들이 노인과 청년의 소통과정을 볼 수 있게 되고 다양한 연령층의 그 소통 과정을 보고 간격을 줄일 수 있지 않을까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노인분들이 갈 수록 발전하는 제 </a:t>
            </a:r>
            <a:r>
              <a:rPr lang="en-US" altLang="ko-KR" dirty="0"/>
              <a:t>4</a:t>
            </a:r>
            <a:r>
              <a:rPr lang="ko-KR" altLang="en-US" dirty="0"/>
              <a:t>차 산업혁명의 흐름속에서 그 흐름을 못 따라가는 경우가 많습니다</a:t>
            </a:r>
            <a:r>
              <a:rPr lang="en-US" altLang="ko-KR" dirty="0"/>
              <a:t>. </a:t>
            </a:r>
            <a:r>
              <a:rPr lang="ko-KR" altLang="en-US" dirty="0"/>
              <a:t>예를 들어 은행이나 관공서와 같은 경우 갈수록 디지털화가 되고 있습니다</a:t>
            </a:r>
            <a:r>
              <a:rPr lang="en-US" altLang="ko-KR" dirty="0"/>
              <a:t>. </a:t>
            </a:r>
            <a:r>
              <a:rPr lang="ko-KR" altLang="en-US" dirty="0"/>
              <a:t>이에 접근하기 힘들었던 노인분들이 멘토링 시스템을 통해 도움을 받고 그 영상을 보는 분들에게도 도움이 되므로 노인분들의 디지털 소외 현상도 완화될 것이라고 보여집니다</a:t>
            </a:r>
            <a:r>
              <a:rPr lang="en-US" altLang="ko-KR" dirty="0"/>
              <a:t>. </a:t>
            </a:r>
            <a:r>
              <a:rPr lang="ko-KR" altLang="en-US" dirty="0"/>
              <a:t>또한 대표적인 고령화 사회인 부산의 이미지를 역으로 </a:t>
            </a:r>
            <a:r>
              <a:rPr lang="ko-KR" altLang="en-US" dirty="0" err="1"/>
              <a:t>콘텐츠화</a:t>
            </a:r>
            <a:r>
              <a:rPr lang="ko-KR" altLang="en-US" dirty="0"/>
              <a:t> 하여 부산의 새로운 이미지 형성에 기여하고 노년층</a:t>
            </a:r>
            <a:r>
              <a:rPr lang="en-US" altLang="ko-KR" dirty="0"/>
              <a:t>, </a:t>
            </a:r>
            <a:r>
              <a:rPr lang="ko-KR" altLang="en-US" dirty="0"/>
              <a:t>청년층 가릴 것 없이 </a:t>
            </a:r>
            <a:r>
              <a:rPr lang="ko-KR" altLang="en-US" dirty="0" err="1"/>
              <a:t>멘토가</a:t>
            </a:r>
            <a:r>
              <a:rPr lang="ko-KR" altLang="en-US" dirty="0"/>
              <a:t> 되어 도움을 주고 받으며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노년층과 세대 간 갈등해소를 위해 노력할 때 소위 생각하는 ‘젊은 세대가 손해 본다’라는 통념에 맞서지 않을까 싶습니다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저희의 발표는 여기까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지 입니다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60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93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 latinLnBrk="0"/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저희는 거시적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미시적인 분석들 가운데에서도 세대 간 가치관 차이를 해소시켜줄 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‘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교류 부족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부분을 집중했습니다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급격한 산업발전으로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각 세대 마다 다른 경험을 하고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다른 가치관을 가지게 됐지만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그러한 가치관의 다른 점들을 해소시켜줄 만남의 장이 있다면 지금보다 어느 정도 세대 간의 차이가 줄어들 것이라고 생각했기 때문인데요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이런 부분은 저희가 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차 발표에서도 강조한 부분이기도 합니다</a:t>
            </a:r>
            <a:r>
              <a:rPr lang="en-US" altLang="ko-K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국가인권위원회에서 </a:t>
            </a:r>
            <a:r>
              <a:rPr lang="en-US" altLang="ko-KR" dirty="0"/>
              <a:t>2018</a:t>
            </a:r>
            <a:r>
              <a:rPr lang="ko-KR" altLang="en-US" dirty="0"/>
              <a:t>년에 발표한 노인인권 종합보고서에서도 노인혐오를 해결할 방법으로 교육과 만남의 장의 필요성을 강조했습니다</a:t>
            </a:r>
            <a:r>
              <a:rPr lang="en-US" altLang="ko-KR" dirty="0"/>
              <a:t>. </a:t>
            </a:r>
            <a:r>
              <a:rPr lang="ko-KR" altLang="en-US" dirty="0"/>
              <a:t>국가인권위 관계자는 우리사회는 세대 간 만남이 될 수 있는 기회를 제공하는 등 서로를 이해할 수 있는 </a:t>
            </a:r>
            <a:r>
              <a:rPr lang="en-US" altLang="ko-KR" dirty="0"/>
              <a:t>‘</a:t>
            </a:r>
            <a:r>
              <a:rPr lang="ko-KR" altLang="en-US" dirty="0"/>
              <a:t>장</a:t>
            </a:r>
            <a:r>
              <a:rPr lang="en-US" altLang="ko-KR" dirty="0"/>
              <a:t>’</a:t>
            </a:r>
            <a:r>
              <a:rPr lang="ko-KR" altLang="en-US" dirty="0"/>
              <a:t>을 마련하는 게 급선무다</a:t>
            </a:r>
            <a:r>
              <a:rPr lang="en-US" altLang="ko-KR" dirty="0"/>
              <a:t>. </a:t>
            </a:r>
            <a:r>
              <a:rPr lang="ko-KR" altLang="en-US" dirty="0"/>
              <a:t>라고 언급했습니다</a:t>
            </a:r>
            <a:r>
              <a:rPr lang="en-US" altLang="ko-KR" dirty="0"/>
              <a:t>. </a:t>
            </a:r>
            <a:r>
              <a:rPr lang="ko-KR" altLang="en-US" dirty="0"/>
              <a:t>전문가들은 젊은 세대와 노인 간 </a:t>
            </a:r>
            <a:r>
              <a:rPr lang="en-US" altLang="ko-KR" dirty="0"/>
              <a:t>'</a:t>
            </a:r>
            <a:r>
              <a:rPr lang="ko-KR" altLang="en-US" dirty="0"/>
              <a:t>불통</a:t>
            </a:r>
            <a:r>
              <a:rPr lang="en-US" altLang="ko-KR" dirty="0"/>
              <a:t>'</a:t>
            </a:r>
            <a:r>
              <a:rPr lang="ko-KR" altLang="en-US" dirty="0"/>
              <a:t>이 혐오로 연결된다고 우려하기도 했습니다</a:t>
            </a:r>
            <a:r>
              <a:rPr lang="en-US" altLang="ko-KR" dirty="0"/>
              <a:t>. </a:t>
            </a:r>
            <a:r>
              <a:rPr lang="ko-KR" altLang="en-US" dirty="0"/>
              <a:t>서로 간의 이해가 부족해지면서 상대방을 </a:t>
            </a:r>
            <a:r>
              <a:rPr lang="en-US" altLang="ko-KR" dirty="0"/>
              <a:t>'</a:t>
            </a:r>
            <a:r>
              <a:rPr lang="ko-KR" altLang="en-US" dirty="0"/>
              <a:t>말이 통하지 않는 존재</a:t>
            </a:r>
            <a:r>
              <a:rPr lang="en-US" altLang="ko-KR" dirty="0"/>
              <a:t>'</a:t>
            </a:r>
            <a:r>
              <a:rPr lang="ko-KR" altLang="en-US" dirty="0"/>
              <a:t>로 인식하게 됐다는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</a:t>
            </a:r>
            <a:r>
              <a:rPr lang="ko-KR" altLang="en-US" baseline="0" dirty="0"/>
              <a:t> 하나의 문제점은 노인들이 정보의 사각지대에 놓여있다는 것입니다</a:t>
            </a:r>
            <a:r>
              <a:rPr lang="en-US" altLang="ko-KR" dirty="0"/>
              <a:t>. </a:t>
            </a:r>
            <a:r>
              <a:rPr lang="ko-KR" altLang="en-US" dirty="0"/>
              <a:t>대부분의 뉴스와 일상 생활에 필요한 정보가 디지털을 통해 유통</a:t>
            </a:r>
            <a:r>
              <a:rPr lang="en-US" altLang="ko-KR" dirty="0"/>
              <a:t>, </a:t>
            </a:r>
            <a:r>
              <a:rPr lang="ko-KR" altLang="en-US" dirty="0"/>
              <a:t>소비되는 상황에서 정보를 받아들이는 데 있어서 </a:t>
            </a:r>
            <a:r>
              <a:rPr lang="en-US" altLang="ko-KR" dirty="0" err="1"/>
              <a:t>tv</a:t>
            </a:r>
            <a:r>
              <a:rPr lang="ko-KR" altLang="en-US" dirty="0"/>
              <a:t>를 사용하는 </a:t>
            </a:r>
            <a:r>
              <a:rPr lang="en-US" altLang="ko-KR" dirty="0"/>
              <a:t>70</a:t>
            </a:r>
            <a:r>
              <a:rPr lang="ko-KR" altLang="en-US" dirty="0"/>
              <a:t>대 이상 연령층은 정보 습득의 사각지대에 빠질 수 밖에 없습니다</a:t>
            </a:r>
            <a:r>
              <a:rPr lang="en-US" altLang="ko-KR" dirty="0"/>
              <a:t>. </a:t>
            </a:r>
            <a:r>
              <a:rPr lang="ko-KR" altLang="en-US" dirty="0"/>
              <a:t>실제로 최근 금융권은 디지털 전략 강화 전략의 일환으로 영업점을 대폭 줄이고 있습니다</a:t>
            </a:r>
            <a:r>
              <a:rPr lang="en-US" altLang="ko-KR" dirty="0"/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금융감독원 금융통계정보시스템에 따르면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KB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국민·신한·우리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하나은행 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시중은행과 지방은행의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지점·출장소는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4,812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2016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(5113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301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개나 감소했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고령층에 그나마 익숙한 현금자동입출금기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(ATM)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덩달아 줄여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나가는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디지털 금융의 확산 추세는 영업점 축소를 통한 비용 절감이 목적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이런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금융 디지털 전략이 강화될수록 고령층이 받는 차별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더욱 심화 되기 마련입니다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 정보화 진흥원에서 </a:t>
            </a:r>
            <a:r>
              <a:rPr lang="en-US" altLang="ko-KR" dirty="0"/>
              <a:t>55</a:t>
            </a:r>
            <a:r>
              <a:rPr lang="ko-KR" altLang="en-US" dirty="0"/>
              <a:t>세 이상 </a:t>
            </a:r>
            <a:r>
              <a:rPr lang="ko-KR" altLang="en-US" dirty="0" err="1"/>
              <a:t>장노년층에게</a:t>
            </a:r>
            <a:r>
              <a:rPr lang="ko-KR" altLang="en-US" dirty="0"/>
              <a:t> 자신에게 필요하다고 생각되는 컴퓨터나 인터넷 이용 수준을 조사한 결과 </a:t>
            </a:r>
            <a:r>
              <a:rPr lang="en-US" altLang="ko-KR" dirty="0"/>
              <a:t>60%</a:t>
            </a:r>
            <a:r>
              <a:rPr lang="ko-KR" altLang="en-US" baseline="0" dirty="0"/>
              <a:t> 이상이 필요하다고 대답했는데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중에서도 일상적이고 보편적인 실생활에서 쓸 수 있는 정도가 자신들에 필요하다고 답했습니다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노년층들도 자신들에게 도움이 되는 그러한 기본적인 정보를 </a:t>
            </a:r>
            <a:r>
              <a:rPr lang="ko-KR" altLang="en-US" baseline="0" dirty="0" err="1"/>
              <a:t>스마트폰이나</a:t>
            </a:r>
            <a:r>
              <a:rPr lang="ko-KR" altLang="en-US" baseline="0" dirty="0"/>
              <a:t> 인터넷을 통해서 알고자 하고 필요해 한다는 것을 알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0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또한 청년층과 노년층의 </a:t>
            </a:r>
            <a:r>
              <a:rPr lang="en-US" altLang="ko-KR" dirty="0" err="1"/>
              <a:t>sns</a:t>
            </a:r>
            <a:r>
              <a:rPr lang="ko-KR" altLang="en-US" dirty="0"/>
              <a:t>사용 종류에서도 차이가 났습니다</a:t>
            </a:r>
            <a:r>
              <a:rPr lang="en-US" altLang="ko-KR" dirty="0"/>
              <a:t>. </a:t>
            </a:r>
            <a:r>
              <a:rPr lang="ko-KR" altLang="en-US" dirty="0"/>
              <a:t>정보통신 정보연구원의 자료에 따르면 </a:t>
            </a:r>
            <a:r>
              <a:rPr lang="en-US" altLang="ko-KR" dirty="0"/>
              <a:t>10</a:t>
            </a:r>
            <a:r>
              <a:rPr lang="ko-KR" altLang="en-US" dirty="0"/>
              <a:t>대</a:t>
            </a:r>
            <a:r>
              <a:rPr lang="ko-KR" altLang="en-US" baseline="0" dirty="0"/>
              <a:t> </a:t>
            </a:r>
            <a:r>
              <a:rPr lang="en-US" altLang="ko-KR" baseline="0" dirty="0"/>
              <a:t>20</a:t>
            </a:r>
            <a:r>
              <a:rPr lang="ko-KR" altLang="en-US" baseline="0" dirty="0"/>
              <a:t>대 </a:t>
            </a:r>
            <a:r>
              <a:rPr lang="en-US" altLang="ko-KR" baseline="0" dirty="0"/>
              <a:t>30</a:t>
            </a:r>
            <a:r>
              <a:rPr lang="ko-KR" altLang="en-US" baseline="0" dirty="0"/>
              <a:t>대는 </a:t>
            </a:r>
            <a:r>
              <a:rPr lang="ko-KR" altLang="en-US" baseline="0" dirty="0" err="1"/>
              <a:t>페이스북을</a:t>
            </a:r>
            <a:r>
              <a:rPr lang="ko-KR" altLang="en-US" baseline="0" dirty="0"/>
              <a:t> 주로 사용하고 </a:t>
            </a:r>
            <a:r>
              <a:rPr lang="en-US" altLang="ko-KR" baseline="0" dirty="0"/>
              <a:t>40</a:t>
            </a:r>
            <a:r>
              <a:rPr lang="ko-KR" altLang="en-US" baseline="0" dirty="0"/>
              <a:t>대 이상의 노년층은 주로 카카오 스토리를 사용했습니다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각자 연령대 별로 많이 이용하는 각기 다른 </a:t>
            </a:r>
            <a:r>
              <a:rPr lang="en-US" altLang="ko-KR" baseline="0" dirty="0" err="1"/>
              <a:t>sns</a:t>
            </a:r>
            <a:r>
              <a:rPr lang="ko-KR" altLang="en-US" baseline="0" dirty="0"/>
              <a:t>를 선호하면서 </a:t>
            </a:r>
            <a:r>
              <a:rPr lang="en-US" altLang="ko-KR" baseline="0" dirty="0" err="1"/>
              <a:t>sns</a:t>
            </a:r>
            <a:r>
              <a:rPr lang="ko-KR" altLang="en-US" baseline="0" dirty="0"/>
              <a:t>상에서도 한 공간에서 의견을 나누고 정보를 공유하기에는 조금 어려움이 있는 상황임을 알 수 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이러한 문제점과 관련한 문제 해결 전략 방향을 말씀 드리겠습니다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저희는 </a:t>
            </a:r>
            <a:r>
              <a:rPr lang="en-US" altLang="ko-KR" baseline="0" dirty="0"/>
              <a:t>1</a:t>
            </a:r>
            <a:r>
              <a:rPr lang="ko-KR" altLang="en-US" baseline="0" dirty="0"/>
              <a:t>인 미디어와 멘토링 시스템의 결합을 추진할 계획입니다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저희는 지난 발표 때 세대 간  </a:t>
            </a:r>
            <a:r>
              <a:rPr lang="ko-KR" altLang="en-US" dirty="0" err="1"/>
              <a:t>멘토</a:t>
            </a:r>
            <a:r>
              <a:rPr lang="en-US" altLang="ko-KR" dirty="0"/>
              <a:t>-</a:t>
            </a:r>
            <a:r>
              <a:rPr lang="ko-KR" altLang="en-US" dirty="0"/>
              <a:t>멘티의 소통방식의 멘토링 시스템으로 그 단점을 보완한다고 하였습니다</a:t>
            </a:r>
            <a:r>
              <a:rPr lang="en-US" altLang="ko-KR" dirty="0"/>
              <a:t>. </a:t>
            </a:r>
            <a:r>
              <a:rPr lang="ko-KR" altLang="en-US" dirty="0"/>
              <a:t>그러나 청년층의 참여 유도를 하는데 어려움이 있고</a:t>
            </a:r>
            <a:r>
              <a:rPr lang="en-US" altLang="ko-KR" dirty="0"/>
              <a:t>, </a:t>
            </a:r>
            <a:r>
              <a:rPr lang="ko-KR" altLang="en-US" dirty="0"/>
              <a:t>과연 사람들이 이 시스템을 굳이 이용할 까라는 피드백이 있어 그 방안에 대해서 다시 한 번 생각을 해보았습니다</a:t>
            </a:r>
            <a:r>
              <a:rPr lang="en-US" altLang="ko-KR" dirty="0"/>
              <a:t>. </a:t>
            </a:r>
            <a:r>
              <a:rPr lang="ko-KR" altLang="en-US" dirty="0"/>
              <a:t>그러던 중 저희는 글로 되어있지 않고 동영상으로 볼 수 있고 많은 사람들이 즐겨보고 쉽게 접근할 수 있는 </a:t>
            </a:r>
            <a:r>
              <a:rPr lang="en-US" altLang="ko-KR" dirty="0"/>
              <a:t>1</a:t>
            </a:r>
            <a:r>
              <a:rPr lang="ko-KR" altLang="en-US" dirty="0"/>
              <a:t>인 미디어에 주목을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0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9402" y="1335343"/>
            <a:ext cx="11252109" cy="2329991"/>
            <a:chOff x="330744" y="361950"/>
            <a:chExt cx="11252109" cy="2329991"/>
          </a:xfrm>
        </p:grpSpPr>
        <p:sp>
          <p:nvSpPr>
            <p:cNvPr id="7" name="TextBox 6"/>
            <p:cNvSpPr txBox="1"/>
            <p:nvPr/>
          </p:nvSpPr>
          <p:spPr>
            <a:xfrm>
              <a:off x="792720" y="383617"/>
              <a:ext cx="10790133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노년층 </a:t>
              </a:r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– </a:t>
              </a:r>
              <a:r>
                <a:rPr lang="ko-KR" altLang="en-US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청년층</a:t>
              </a:r>
              <a:endParaRPr lang="en-US" altLang="ko-KR" sz="7200" b="1" spc="-300" dirty="0">
                <a:solidFill>
                  <a:schemeClr val="bg2">
                    <a:lumMod val="75000"/>
                    <a:alpha val="30000"/>
                  </a:schemeClr>
                </a:solidFill>
              </a:endParaRPr>
            </a:p>
            <a:p>
              <a:r>
                <a:rPr lang="ko-KR" altLang="en-US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</a:rPr>
                <a:t>갈등 해소를 위한 방안 제시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0744" y="361950"/>
              <a:ext cx="10790133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200" b="1" spc="-300" dirty="0">
                  <a:solidFill>
                    <a:schemeClr val="accent1">
                      <a:alpha val="70000"/>
                    </a:schemeClr>
                  </a:solidFill>
                </a:rPr>
                <a:t>노년층</a:t>
              </a:r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</a:rPr>
                <a:t>-</a:t>
              </a:r>
              <a:r>
                <a:rPr lang="ko-KR" altLang="en-US" sz="7200" b="1" spc="-300" dirty="0">
                  <a:solidFill>
                    <a:schemeClr val="accent1">
                      <a:alpha val="70000"/>
                    </a:schemeClr>
                  </a:solidFill>
                </a:rPr>
                <a:t>청년층</a:t>
              </a:r>
              <a:endParaRPr lang="en-US" altLang="ko-KR" sz="7200" b="1" spc="-300" dirty="0">
                <a:solidFill>
                  <a:schemeClr val="accent1">
                    <a:alpha val="70000"/>
                  </a:schemeClr>
                </a:solidFill>
              </a:endParaRPr>
            </a:p>
            <a:p>
              <a:r>
                <a:rPr lang="ko-KR" altLang="en-US" sz="7200" b="1" spc="-300" dirty="0">
                  <a:solidFill>
                    <a:schemeClr val="accent1">
                      <a:alpha val="70000"/>
                    </a:schemeClr>
                  </a:solidFill>
                </a:rPr>
                <a:t>갈등 해소를 위한 방안 제시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363223" y="3845904"/>
            <a:ext cx="3376734" cy="1866900"/>
            <a:chOff x="8162925" y="2495550"/>
            <a:chExt cx="3376734" cy="1866900"/>
          </a:xfrm>
        </p:grpSpPr>
        <p:sp>
          <p:nvSpPr>
            <p:cNvPr id="5" name="이등변 삼각형 4"/>
            <p:cNvSpPr/>
            <p:nvPr/>
          </p:nvSpPr>
          <p:spPr>
            <a:xfrm>
              <a:off x="8162925" y="2495550"/>
              <a:ext cx="2165604" cy="1866900"/>
            </a:xfrm>
            <a:prstGeom prst="triangl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>
              <a:off x="9374055" y="2495550"/>
              <a:ext cx="2165604" cy="1866900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6669146-D2B8-434B-BB12-DE76C2C8B728}"/>
              </a:ext>
            </a:extLst>
          </p:cNvPr>
          <p:cNvSpPr txBox="1"/>
          <p:nvPr/>
        </p:nvSpPr>
        <p:spPr>
          <a:xfrm>
            <a:off x="981842" y="5211148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2"/>
                </a:solidFill>
                <a:latin typeface="+mn-ea"/>
              </a:rPr>
              <a:t>&lt;</a:t>
            </a:r>
            <a:r>
              <a:rPr lang="ko-KR" altLang="en-US" sz="2400" spc="-150" dirty="0" err="1">
                <a:solidFill>
                  <a:schemeClr val="tx2"/>
                </a:solidFill>
                <a:latin typeface="+mn-ea"/>
              </a:rPr>
              <a:t>삼남일녀</a:t>
            </a:r>
            <a:r>
              <a:rPr lang="en-US" altLang="ko-KR" sz="2400" spc="-150" dirty="0">
                <a:solidFill>
                  <a:schemeClr val="tx2"/>
                </a:solidFill>
                <a:latin typeface="+mn-ea"/>
              </a:rPr>
              <a:t>&gt;</a:t>
            </a:r>
            <a:endParaRPr lang="ko-KR" altLang="en-US" sz="2400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04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거시적 차원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9896" y="669763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시대의 변화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519" y="1940377"/>
            <a:ext cx="4628270" cy="36867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5814" y="5627079"/>
            <a:ext cx="104240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급속한 산업발전</a:t>
            </a:r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각 세대는 생애주기에서 각기 다른 </a:t>
            </a:r>
            <a:endParaRPr lang="en-US" altLang="ko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fontAlgn="base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역사적 사건</a:t>
            </a:r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세대 간 경험의 단절로 다른 가치관이 형성</a:t>
            </a:r>
          </a:p>
        </p:txBody>
      </p:sp>
      <p:pic>
        <p:nvPicPr>
          <p:cNvPr id="12" name="그림 11" descr="2017033116053063546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1904" y="2513867"/>
            <a:ext cx="5238750" cy="2076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81828" y="4691809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한국청소년정책연구원</a:t>
            </a:r>
            <a:endParaRPr lang="en-US" altLang="ko-KR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5344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  <a:p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거시적 차원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9896" y="669763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과학기술의 발전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5814" y="1500760"/>
            <a:ext cx="6017721" cy="57750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4369" y="1500760"/>
            <a:ext cx="6392793" cy="650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9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  <a:p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거시적 차원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9896" y="669763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과학기술의 발전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5814" y="1500760"/>
            <a:ext cx="6017721" cy="57750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4369" y="1500760"/>
            <a:ext cx="6392793" cy="65052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4098" y="5739991"/>
            <a:ext cx="10250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정보와 기술의 비대칭이 심각</a:t>
            </a:r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세대간 디지털 정보 소외</a:t>
            </a:r>
          </a:p>
        </p:txBody>
      </p:sp>
    </p:spTree>
    <p:extLst>
      <p:ext uri="{BB962C8B-B14F-4D97-AF65-F5344CB8AC3E}">
        <p14:creationId xmlns:p14="http://schemas.microsoft.com/office/powerpoint/2010/main" val="2233938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  <a:p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거시적 차원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9896" y="669763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인구의 변화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809" y="1500760"/>
            <a:ext cx="5347855" cy="62113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64" y="1500760"/>
            <a:ext cx="5805936" cy="57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59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  <a:p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거시적 차원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9896" y="669763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인구의 변화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809" y="1500760"/>
            <a:ext cx="5347855" cy="62113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664" y="1500760"/>
            <a:ext cx="5805936" cy="57603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8057" y="5655112"/>
            <a:ext cx="848643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핵가족화와 </a:t>
            </a:r>
            <a:r>
              <a:rPr lang="en-US" altLang="ko-K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</a:t>
            </a:r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인 가구가 증가로 세대간의 단절이 심화</a:t>
            </a:r>
          </a:p>
          <a:p>
            <a:pPr fontAlgn="base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876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04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미시적 차원</a:t>
              </a:r>
            </a:p>
          </p:txBody>
        </p:sp>
      </p:grpSp>
      <p:grpSp>
        <p:nvGrpSpPr>
          <p:cNvPr id="4" name="그룹 15"/>
          <p:cNvGrpSpPr/>
          <p:nvPr/>
        </p:nvGrpSpPr>
        <p:grpSpPr>
          <a:xfrm>
            <a:off x="3561611" y="165967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12"/>
          <p:cNvGrpSpPr/>
          <p:nvPr/>
        </p:nvGrpSpPr>
        <p:grpSpPr>
          <a:xfrm>
            <a:off x="8910152" y="3023885"/>
            <a:ext cx="2362993" cy="924257"/>
            <a:chOff x="102324" y="3738357"/>
            <a:chExt cx="2362993" cy="924257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808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2"/>
                  </a:solidFill>
                </a:rPr>
                <a:t>나이로 차별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325" y="4231727"/>
              <a:ext cx="23629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나이가 어리고 늙었다는 이유로</a:t>
              </a:r>
              <a:endParaRPr lang="en-US" altLang="ko-KR" sz="11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 무시</a:t>
              </a: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749440" y="2401279"/>
            <a:ext cx="2121093" cy="972714"/>
            <a:chOff x="93908" y="3859177"/>
            <a:chExt cx="2121093" cy="972714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21210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세대 간 교류부족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2325" y="4231727"/>
              <a:ext cx="194840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서로의 목표와 가치관을</a:t>
              </a:r>
              <a:endParaRPr lang="en-US" altLang="ko-KR" sz="11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 ‘다름’이 아니라 ‘틀림’</a:t>
              </a:r>
              <a:r>
                <a:rPr lang="ko-KR" altLang="en-US" sz="1100" dirty="0" err="1">
                  <a:solidFill>
                    <a:schemeClr val="tx2"/>
                  </a:solidFill>
                </a:rPr>
                <a:t>으로</a:t>
              </a:r>
              <a:r>
                <a:rPr lang="ko-KR" altLang="en-US" sz="1100" dirty="0">
                  <a:solidFill>
                    <a:schemeClr val="tx2"/>
                  </a:solidFill>
                </a:rPr>
                <a:t> 인식</a:t>
              </a: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1458711" y="4796258"/>
            <a:ext cx="2448106" cy="981506"/>
            <a:chOff x="-248992" y="3850385"/>
            <a:chExt cx="2448106" cy="981506"/>
          </a:xfrm>
        </p:grpSpPr>
        <p:sp>
          <p:nvSpPr>
            <p:cNvPr id="25" name="TextBox 24"/>
            <p:cNvSpPr txBox="1"/>
            <p:nvPr/>
          </p:nvSpPr>
          <p:spPr>
            <a:xfrm>
              <a:off x="-248992" y="3850385"/>
              <a:ext cx="24481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인구</a:t>
              </a:r>
              <a:r>
                <a:rPr lang="en-US" altLang="ko-KR" sz="2000" dirty="0">
                  <a:solidFill>
                    <a:schemeClr val="tx2"/>
                  </a:solidFill>
                </a:rPr>
                <a:t>, </a:t>
              </a:r>
              <a:r>
                <a:rPr lang="ko-KR" altLang="en-US" sz="2000" dirty="0">
                  <a:solidFill>
                    <a:schemeClr val="tx2"/>
                  </a:solidFill>
                </a:rPr>
                <a:t>사회학적 요인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135067" y="4231727"/>
              <a:ext cx="194840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성별</a:t>
              </a:r>
              <a:r>
                <a:rPr lang="en-US" altLang="ko-KR" sz="1100" dirty="0">
                  <a:solidFill>
                    <a:schemeClr val="tx2"/>
                  </a:solidFill>
                </a:rPr>
                <a:t>, </a:t>
              </a:r>
              <a:r>
                <a:rPr lang="ko-KR" altLang="en-US" sz="1100" dirty="0">
                  <a:solidFill>
                    <a:schemeClr val="tx2"/>
                  </a:solidFill>
                </a:rPr>
                <a:t>교육수준</a:t>
              </a:r>
              <a:r>
                <a:rPr lang="en-US" altLang="ko-KR" sz="1100" dirty="0">
                  <a:solidFill>
                    <a:schemeClr val="tx2"/>
                  </a:solidFill>
                </a:rPr>
                <a:t>, </a:t>
              </a:r>
              <a:r>
                <a:rPr lang="ko-KR" altLang="en-US" sz="1100" dirty="0">
                  <a:solidFill>
                    <a:schemeClr val="tx2"/>
                  </a:solidFill>
                </a:rPr>
                <a:t>생활 수준</a:t>
              </a:r>
              <a:r>
                <a:rPr lang="en-US" altLang="ko-KR" sz="1100" dirty="0">
                  <a:solidFill>
                    <a:schemeClr val="tx2"/>
                  </a:solidFill>
                </a:rPr>
                <a:t>, </a:t>
              </a:r>
              <a:r>
                <a:rPr lang="ko-KR" altLang="en-US" sz="1100" dirty="0">
                  <a:solidFill>
                    <a:schemeClr val="tx2"/>
                  </a:solidFill>
                </a:rPr>
                <a:t>여가 및 기호 등에 따라 세대갈등이 다르게 나타난다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BDEBEDC-26B0-49B3-9835-884C9E47DA22}"/>
              </a:ext>
            </a:extLst>
          </p:cNvPr>
          <p:cNvSpPr txBox="1"/>
          <p:nvPr/>
        </p:nvSpPr>
        <p:spPr>
          <a:xfrm>
            <a:off x="4477061" y="3064608"/>
            <a:ext cx="31630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미시적 차원</a:t>
            </a:r>
          </a:p>
        </p:txBody>
      </p:sp>
    </p:spTree>
    <p:extLst>
      <p:ext uri="{BB962C8B-B14F-4D97-AF65-F5344CB8AC3E}">
        <p14:creationId xmlns:p14="http://schemas.microsoft.com/office/powerpoint/2010/main" val="1065221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  <a:p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미시적 차원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9896" y="669763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세대 간 교류 부족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2707" y="920106"/>
            <a:ext cx="5051514" cy="5498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4883" y="5230138"/>
            <a:ext cx="82130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서로의 목표와 가치관을 ‘다름’이 아니라 </a:t>
            </a:r>
            <a:endParaRPr lang="en-US" altLang="ko-K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fontAlgn="base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‘틀림’</a:t>
            </a:r>
            <a:r>
              <a:rPr lang="ko-KR" alt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으로</a:t>
            </a:r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인식</a:t>
            </a:r>
          </a:p>
        </p:txBody>
      </p:sp>
    </p:spTree>
    <p:extLst>
      <p:ext uri="{BB962C8B-B14F-4D97-AF65-F5344CB8AC3E}">
        <p14:creationId xmlns:p14="http://schemas.microsoft.com/office/powerpoint/2010/main" val="141087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  <a:p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미시적 차원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9896" y="669763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나이로 인한 차별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0270" y="753014"/>
            <a:ext cx="5147320" cy="49092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8308" y="5836244"/>
            <a:ext cx="11267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나이가 많다는 이유로 쓸모 없는 사람으로 인식하거나 무시</a:t>
            </a:r>
          </a:p>
        </p:txBody>
      </p:sp>
    </p:spTree>
    <p:extLst>
      <p:ext uri="{BB962C8B-B14F-4D97-AF65-F5344CB8AC3E}">
        <p14:creationId xmlns:p14="http://schemas.microsoft.com/office/powerpoint/2010/main" val="208303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  <a:p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미시적 차원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9896" y="669763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인구 사회학적 요인</a:t>
            </a:r>
          </a:p>
        </p:txBody>
      </p:sp>
      <p:pic>
        <p:nvPicPr>
          <p:cNvPr id="12" name="그림 11" descr="bo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9086" y="2216148"/>
            <a:ext cx="2016630" cy="2016630"/>
          </a:xfrm>
          <a:prstGeom prst="rect">
            <a:avLst/>
          </a:prstGeom>
        </p:spPr>
      </p:pic>
      <p:pic>
        <p:nvPicPr>
          <p:cNvPr id="13" name="그림 12" descr="gir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9850" y="2107788"/>
            <a:ext cx="2113035" cy="2113035"/>
          </a:xfrm>
          <a:prstGeom prst="rect">
            <a:avLst/>
          </a:prstGeom>
        </p:spPr>
      </p:pic>
      <p:sp>
        <p:nvSpPr>
          <p:cNvPr id="14" name="갈매기형 수장 13"/>
          <p:cNvSpPr/>
          <p:nvPr/>
        </p:nvSpPr>
        <p:spPr>
          <a:xfrm>
            <a:off x="3693694" y="2334126"/>
            <a:ext cx="1034716" cy="1937084"/>
          </a:xfrm>
          <a:prstGeom prst="chevron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줄무늬가 있는 오른쪽 화살표 19"/>
          <p:cNvSpPr/>
          <p:nvPr/>
        </p:nvSpPr>
        <p:spPr>
          <a:xfrm rot="16200000">
            <a:off x="8361948" y="2358191"/>
            <a:ext cx="3248527" cy="1179093"/>
          </a:xfrm>
          <a:prstGeom prst="stripedRightArrow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" name="그림 18" descr="graduat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97583" y="1874562"/>
            <a:ext cx="2504933" cy="25049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FD4047-F07E-4797-B32A-5AC4B1CB1754}"/>
              </a:ext>
            </a:extLst>
          </p:cNvPr>
          <p:cNvSpPr txBox="1"/>
          <p:nvPr/>
        </p:nvSpPr>
        <p:spPr>
          <a:xfrm>
            <a:off x="2668497" y="5047527"/>
            <a:ext cx="68605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/>
            <a:r>
              <a:rPr lang="ko-KR" altLang="en-US" sz="2400" dirty="0"/>
              <a:t>남자보다는 </a:t>
            </a:r>
            <a:r>
              <a:rPr lang="ko-KR" altLang="en-US" sz="2400" b="1" dirty="0"/>
              <a:t>여자</a:t>
            </a:r>
            <a:r>
              <a:rPr lang="ko-KR" altLang="en-US" sz="2400" dirty="0"/>
              <a:t>가</a:t>
            </a:r>
            <a:r>
              <a:rPr lang="en-US" altLang="ko-KR" sz="2400" dirty="0"/>
              <a:t>, </a:t>
            </a:r>
            <a:r>
              <a:rPr lang="ko-KR" altLang="en-US" sz="2400" dirty="0"/>
              <a:t>또한 </a:t>
            </a:r>
            <a:r>
              <a:rPr lang="ko-KR" altLang="en-US" sz="2400" b="1" dirty="0"/>
              <a:t>교육 수준이 높을수록 </a:t>
            </a:r>
            <a:endParaRPr lang="en-US" altLang="ko-KR" sz="2400" b="1" dirty="0"/>
          </a:p>
          <a:p>
            <a:pPr marL="285750" indent="-285750" algn="ctr"/>
            <a:r>
              <a:rPr lang="ko-KR" altLang="en-US" sz="2400" dirty="0"/>
              <a:t>세대갈등을 더 심각하게 인식</a:t>
            </a:r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03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1480576" y="2806149"/>
            <a:ext cx="9254912" cy="1796907"/>
            <a:chOff x="1468544" y="2902684"/>
            <a:chExt cx="9254912" cy="1796907"/>
          </a:xfrm>
        </p:grpSpPr>
        <p:sp>
          <p:nvSpPr>
            <p:cNvPr id="7" name="모서리가 둥근 직사각형 6"/>
            <p:cNvSpPr/>
            <p:nvPr/>
          </p:nvSpPr>
          <p:spPr>
            <a:xfrm rot="2700000">
              <a:off x="1468544" y="2902689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2700000">
              <a:off x="5197549" y="2902687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latin typeface="+mn-ea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2700000">
              <a:off x="8926554" y="2902684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latin typeface="+mn-ea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01477" y="3330014"/>
            <a:ext cx="1736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세대 간 소통 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매개체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부족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01378" y="3390171"/>
            <a:ext cx="1813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가치관 차이 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극복에 장애물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45226" y="3498456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소통과 만남의 장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마련 중요</a:t>
            </a:r>
            <a:endParaRPr lang="en-US" altLang="ko-KR" sz="20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3802982" y="3685550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536782" y="3704600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8881" y="35181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문제점 분석</a:t>
            </a:r>
          </a:p>
        </p:txBody>
      </p:sp>
    </p:spTree>
    <p:extLst>
      <p:ext uri="{BB962C8B-B14F-4D97-AF65-F5344CB8AC3E}">
        <p14:creationId xmlns:p14="http://schemas.microsoft.com/office/powerpoint/2010/main" val="49653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2651" y="3568064"/>
            <a:ext cx="8156829" cy="1014441"/>
            <a:chOff x="212651" y="3206557"/>
            <a:chExt cx="8156829" cy="1014441"/>
          </a:xfrm>
        </p:grpSpPr>
        <p:sp>
          <p:nvSpPr>
            <p:cNvPr id="9" name="TextBox 8"/>
            <p:cNvSpPr txBox="1"/>
            <p:nvPr/>
          </p:nvSpPr>
          <p:spPr>
            <a:xfrm>
              <a:off x="586180" y="3575889"/>
              <a:ext cx="3541394" cy="34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28086" y="3599353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1</a:t>
              </a: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인 미디어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멘토링 시스템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1986762" cy="369332"/>
              <a:chOff x="212651" y="3255887"/>
              <a:chExt cx="1986762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545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7993" y="3255887"/>
                <a:ext cx="1441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-150" dirty="0">
                    <a:solidFill>
                      <a:schemeClr val="bg1"/>
                    </a:solidFill>
                  </a:rPr>
                  <a:t>1</a:t>
                </a:r>
                <a:r>
                  <a:rPr lang="ko-KR" altLang="en-US" spc="-150" dirty="0">
                    <a:solidFill>
                      <a:schemeClr val="bg1"/>
                    </a:solidFill>
                  </a:rPr>
                  <a:t>차 발표 정리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356877" y="3206557"/>
              <a:ext cx="1832874" cy="369332"/>
              <a:chOff x="2356877" y="3206557"/>
              <a:chExt cx="1832874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356877" y="3206557"/>
                <a:ext cx="6030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902219" y="3206557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문제점 분석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510531" y="3206557"/>
              <a:ext cx="2089354" cy="369332"/>
              <a:chOff x="4952427" y="3207822"/>
              <a:chExt cx="2089354" cy="36933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952427" y="3207822"/>
                <a:ext cx="595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003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497769" y="3207822"/>
                <a:ext cx="1544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-150" dirty="0">
                    <a:solidFill>
                      <a:schemeClr val="bg1"/>
                    </a:solidFill>
                  </a:rPr>
                  <a:t>해결 전략 제시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707133" y="3575889"/>
              <a:ext cx="3541394" cy="62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거시적 분석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미시적 분석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" name="그룹 24"/>
          <p:cNvGrpSpPr/>
          <p:nvPr/>
        </p:nvGrpSpPr>
        <p:grpSpPr>
          <a:xfrm>
            <a:off x="1188881" y="351819"/>
            <a:ext cx="1040670" cy="660429"/>
            <a:chOff x="1188881" y="351819"/>
            <a:chExt cx="1040670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  <a:p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1" name="그림 10" descr="work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838" y="3125536"/>
            <a:ext cx="2668593" cy="2668593"/>
          </a:xfrm>
          <a:prstGeom prst="rect">
            <a:avLst/>
          </a:prstGeom>
        </p:spPr>
      </p:pic>
      <p:sp>
        <p:nvSpPr>
          <p:cNvPr id="12" name="모서리가 둥근 사각형 설명선 11"/>
          <p:cNvSpPr/>
          <p:nvPr/>
        </p:nvSpPr>
        <p:spPr>
          <a:xfrm>
            <a:off x="4572003" y="2875085"/>
            <a:ext cx="6708531" cy="2347546"/>
          </a:xfrm>
          <a:prstGeom prst="wedgeRoundRectCallout">
            <a:avLst>
              <a:gd name="adj1" fmla="val -56089"/>
              <a:gd name="adj2" fmla="val -6414"/>
              <a:gd name="adj3" fmla="val 16667"/>
            </a:avLst>
          </a:prstGeom>
          <a:solidFill>
            <a:schemeClr val="bg2">
              <a:lumMod val="7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43814-A1FD-4771-AD70-7DDF5CEB3618}"/>
              </a:ext>
            </a:extLst>
          </p:cNvPr>
          <p:cNvSpPr txBox="1"/>
          <p:nvPr/>
        </p:nvSpPr>
        <p:spPr>
          <a:xfrm>
            <a:off x="4739056" y="3334239"/>
            <a:ext cx="6383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“</a:t>
            </a:r>
            <a:r>
              <a:rPr lang="ko-KR" altLang="en-US" dirty="0"/>
              <a:t>우리 사회는 노인과 </a:t>
            </a:r>
            <a:r>
              <a:rPr lang="ko-KR" altLang="en-US" dirty="0" err="1"/>
              <a:t>비노인</a:t>
            </a:r>
            <a:r>
              <a:rPr lang="ko-KR" altLang="en-US" dirty="0"/>
              <a:t> 세대 간에 서로 이해할 축제</a:t>
            </a:r>
            <a:r>
              <a:rPr lang="en-US" altLang="ko-KR" dirty="0"/>
              <a:t>, </a:t>
            </a:r>
            <a:r>
              <a:rPr lang="ko-KR" altLang="en-US" dirty="0"/>
              <a:t>문화 및 교육행사 프로그램 개발이 필요하다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세대 간 만남이 될 수 있는 기회를 제공하는 등 서로를 이해할 수 있는 장을 마련하는 게 급선무다</a:t>
            </a:r>
            <a:r>
              <a:rPr lang="en-US" altLang="ko-KR" dirty="0"/>
              <a:t>”</a:t>
            </a:r>
            <a:endParaRPr lang="ko-KR" altLang="en-US" dirty="0"/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43814-A1FD-4771-AD70-7DDF5CEB3618}"/>
              </a:ext>
            </a:extLst>
          </p:cNvPr>
          <p:cNvSpPr txBox="1"/>
          <p:nvPr/>
        </p:nvSpPr>
        <p:spPr>
          <a:xfrm>
            <a:off x="3079456" y="1276838"/>
            <a:ext cx="6240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&lt; </a:t>
            </a:r>
            <a:r>
              <a:rPr lang="ko-KR" altLang="en-US" sz="2000" b="1" dirty="0"/>
              <a:t>국가인권위원회 </a:t>
            </a:r>
            <a:r>
              <a:rPr lang="en-US" altLang="ko-KR" sz="2000" b="1" dirty="0"/>
              <a:t>'2018</a:t>
            </a:r>
            <a:r>
              <a:rPr lang="ko-KR" altLang="en-US" sz="2000" b="1" dirty="0"/>
              <a:t>년 노인인권종합보고서</a:t>
            </a:r>
            <a:r>
              <a:rPr lang="en-US" altLang="ko-KR" sz="2000" b="1" dirty="0"/>
              <a:t>’ &gt;</a:t>
            </a:r>
          </a:p>
          <a:p>
            <a:pPr algn="ctr"/>
            <a:endParaRPr lang="ko-KR" altLang="en-US" sz="2000" dirty="0"/>
          </a:p>
          <a:p>
            <a:pPr algn="ctr"/>
            <a:r>
              <a:rPr lang="ko-KR" altLang="en-US" sz="2000" dirty="0"/>
              <a:t>교육과 만남의 장 필요성 제시</a:t>
            </a:r>
            <a:br>
              <a:rPr lang="ko-KR" altLang="en-US" sz="2000" dirty="0"/>
            </a:br>
            <a:endParaRPr lang="ko-KR" alt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443814-A1FD-4771-AD70-7DDF5CEB3618}"/>
              </a:ext>
            </a:extLst>
          </p:cNvPr>
          <p:cNvSpPr txBox="1"/>
          <p:nvPr/>
        </p:nvSpPr>
        <p:spPr>
          <a:xfrm>
            <a:off x="2226602" y="5154244"/>
            <a:ext cx="4916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인권위 관계자</a:t>
            </a:r>
            <a:br>
              <a:rPr lang="ko-KR" altLang="en-US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780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8881" y="351819"/>
            <a:ext cx="1040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문제점 분석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1669968" y="5930834"/>
            <a:ext cx="8838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15025" y="6025387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한국 정보화 진흥원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AD05F-A00F-4F6D-A51B-7C926E068294}"/>
              </a:ext>
            </a:extLst>
          </p:cNvPr>
          <p:cNvSpPr txBox="1"/>
          <p:nvPr/>
        </p:nvSpPr>
        <p:spPr>
          <a:xfrm>
            <a:off x="3059801" y="5113028"/>
            <a:ext cx="627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60</a:t>
            </a:r>
            <a:r>
              <a:rPr lang="ko-KR" altLang="en-US" dirty="0"/>
              <a:t>대 이상은 </a:t>
            </a:r>
            <a:r>
              <a:rPr lang="en-US" altLang="ko-KR" dirty="0"/>
              <a:t>TV</a:t>
            </a:r>
            <a:r>
              <a:rPr lang="ko-KR" altLang="en-US" dirty="0"/>
              <a:t>를 통해 정보를 받아들임</a:t>
            </a:r>
            <a:endParaRPr lang="en-US" altLang="ko-KR" dirty="0"/>
          </a:p>
          <a:p>
            <a:pPr algn="ctr"/>
            <a:r>
              <a:rPr lang="ko-KR" altLang="en-US" dirty="0"/>
              <a:t>그러나 대부분의 정보는 인터넷을 통해 유통</a:t>
            </a:r>
            <a:r>
              <a:rPr lang="en-US" altLang="ko-KR" dirty="0"/>
              <a:t>, </a:t>
            </a:r>
            <a:r>
              <a:rPr lang="ko-KR" altLang="en-US" dirty="0"/>
              <a:t>소비 </a:t>
            </a:r>
            <a:r>
              <a:rPr lang="ko-KR" altLang="en-US" dirty="0" err="1"/>
              <a:t>되어짐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E10C8-A418-4DD8-B9C0-93D4169B9754}"/>
              </a:ext>
            </a:extLst>
          </p:cNvPr>
          <p:cNvSpPr txBox="1"/>
          <p:nvPr/>
        </p:nvSpPr>
        <p:spPr>
          <a:xfrm>
            <a:off x="4299055" y="4664791"/>
            <a:ext cx="4493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</a:rPr>
              <a:t>정보의 사각지대에 놓인 노인들</a:t>
            </a:r>
          </a:p>
        </p:txBody>
      </p:sp>
      <p:pic>
        <p:nvPicPr>
          <p:cNvPr id="15" name="그림 14" descr="200175_169088_46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9867" y="742621"/>
            <a:ext cx="4854743" cy="380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73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8881" y="35181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문제점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0590" y="6637866"/>
            <a:ext cx="4613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SNS(</a:t>
            </a:r>
            <a:r>
              <a:rPr lang="ko-KR" altLang="en-US" sz="800" dirty="0" err="1">
                <a:solidFill>
                  <a:schemeClr val="accent6"/>
                </a:solidFill>
                <a:latin typeface="+mn-ea"/>
              </a:rPr>
              <a:t>소셜네트워크서비스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) </a:t>
            </a:r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이용추이 및 이용행태 분석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2018 (</a:t>
            </a:r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자료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= </a:t>
            </a:r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정보통신정보연구원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) 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FD4047-F07E-4797-B32A-5AC4B1CB1754}"/>
              </a:ext>
            </a:extLst>
          </p:cNvPr>
          <p:cNvSpPr txBox="1"/>
          <p:nvPr/>
        </p:nvSpPr>
        <p:spPr>
          <a:xfrm>
            <a:off x="408054" y="2794429"/>
            <a:ext cx="6456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SNS</a:t>
            </a:r>
            <a:r>
              <a:rPr lang="ko-KR" altLang="en-US" dirty="0"/>
              <a:t>를 한다고 하더라도 다른 종류의 </a:t>
            </a:r>
            <a:r>
              <a:rPr lang="en-US" altLang="ko-KR" dirty="0"/>
              <a:t>SNS </a:t>
            </a:r>
            <a:r>
              <a:rPr lang="ko-KR" altLang="en-US" dirty="0"/>
              <a:t>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10</a:t>
            </a:r>
            <a:r>
              <a:rPr lang="ko-KR" altLang="en-US" dirty="0"/>
              <a:t>대</a:t>
            </a:r>
            <a:r>
              <a:rPr lang="en-US" altLang="ko-KR" dirty="0"/>
              <a:t>, 20</a:t>
            </a:r>
            <a:r>
              <a:rPr lang="ko-KR" altLang="en-US" dirty="0"/>
              <a:t>대</a:t>
            </a:r>
            <a:r>
              <a:rPr lang="en-US" altLang="ko-KR" dirty="0"/>
              <a:t>, 30</a:t>
            </a:r>
            <a:r>
              <a:rPr lang="ko-KR" altLang="en-US" dirty="0"/>
              <a:t>대는 페이스북 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40</a:t>
            </a:r>
            <a:r>
              <a:rPr lang="ko-KR" altLang="en-US" dirty="0"/>
              <a:t>대</a:t>
            </a:r>
            <a:r>
              <a:rPr lang="en-US" altLang="ko-KR" dirty="0"/>
              <a:t>, 50</a:t>
            </a:r>
            <a:r>
              <a:rPr lang="ko-KR" altLang="en-US" dirty="0"/>
              <a:t>대</a:t>
            </a:r>
            <a:r>
              <a:rPr lang="en-US" altLang="ko-KR" dirty="0"/>
              <a:t>, 60</a:t>
            </a:r>
            <a:r>
              <a:rPr lang="ko-KR" altLang="en-US" dirty="0"/>
              <a:t>대는 카카오 스토리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957981-4E6A-49E4-9E23-51D4C92FDF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27677" y="351819"/>
            <a:ext cx="58674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4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910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50" dirty="0">
                <a:solidFill>
                  <a:schemeClr val="tx2"/>
                </a:solidFill>
                <a:latin typeface="+mn-ea"/>
              </a:rPr>
              <a:t>1</a:t>
            </a:r>
            <a:r>
              <a:rPr lang="ko-KR" altLang="en-US" sz="2000" spc="-150" dirty="0">
                <a:solidFill>
                  <a:schemeClr val="tx2"/>
                </a:solidFill>
                <a:latin typeface="+mn-ea"/>
              </a:rPr>
              <a:t>인 미디어와 멘토링 시스템의 결합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62942" y="2637933"/>
            <a:ext cx="3688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2"/>
                </a:solidFill>
                <a:latin typeface="+mn-ea"/>
              </a:rPr>
              <a:t>해결 전략 방향 제시</a:t>
            </a:r>
          </a:p>
        </p:txBody>
      </p:sp>
    </p:spTree>
    <p:extLst>
      <p:ext uri="{BB962C8B-B14F-4D97-AF65-F5344CB8AC3E}">
        <p14:creationId xmlns:p14="http://schemas.microsoft.com/office/powerpoint/2010/main" val="378229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24"/>
          <p:cNvGrpSpPr/>
          <p:nvPr/>
        </p:nvGrpSpPr>
        <p:grpSpPr>
          <a:xfrm>
            <a:off x="1188881" y="351819"/>
            <a:ext cx="1391728" cy="660429"/>
            <a:chOff x="1188881" y="351819"/>
            <a:chExt cx="1391728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해결전략 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596A86-0887-4287-8B1E-4A5F1F6888C8}"/>
              </a:ext>
            </a:extLst>
          </p:cNvPr>
          <p:cNvGrpSpPr/>
          <p:nvPr/>
        </p:nvGrpSpPr>
        <p:grpSpPr>
          <a:xfrm>
            <a:off x="457361" y="1320484"/>
            <a:ext cx="7571003" cy="4981661"/>
            <a:chOff x="1043608" y="708485"/>
            <a:chExt cx="9058642" cy="5987680"/>
          </a:xfrm>
        </p:grpSpPr>
        <p:sp>
          <p:nvSpPr>
            <p:cNvPr id="14" name="모서리가 둥근 직사각형 25">
              <a:extLst>
                <a:ext uri="{FF2B5EF4-FFF2-40B4-BE49-F238E27FC236}">
                  <a16:creationId xmlns:a16="http://schemas.microsoft.com/office/drawing/2014/main" id="{804BCF7A-87FF-4ACC-A214-C0D7C5FFD1A0}"/>
                </a:ext>
              </a:extLst>
            </p:cNvPr>
            <p:cNvSpPr/>
            <p:nvPr/>
          </p:nvSpPr>
          <p:spPr>
            <a:xfrm>
              <a:off x="1043608" y="2823428"/>
              <a:ext cx="7407594" cy="387273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C2DA218-1862-4585-8818-3BA449577777}"/>
                </a:ext>
              </a:extLst>
            </p:cNvPr>
            <p:cNvGrpSpPr/>
            <p:nvPr/>
          </p:nvGrpSpPr>
          <p:grpSpPr>
            <a:xfrm>
              <a:off x="1329499" y="1431691"/>
              <a:ext cx="4007059" cy="2160240"/>
              <a:chOff x="3419872" y="1484784"/>
              <a:chExt cx="4007059" cy="2160240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373C7FE0-295F-408F-ADC0-6B37E4511D26}"/>
                  </a:ext>
                </a:extLst>
              </p:cNvPr>
              <p:cNvSpPr/>
              <p:nvPr/>
            </p:nvSpPr>
            <p:spPr>
              <a:xfrm>
                <a:off x="3419872" y="1484784"/>
                <a:ext cx="2160240" cy="2160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91ECA0C-CEDB-4FAF-BB67-EF31B5765F42}"/>
                  </a:ext>
                </a:extLst>
              </p:cNvPr>
              <p:cNvSpPr txBox="1"/>
              <p:nvPr/>
            </p:nvSpPr>
            <p:spPr>
              <a:xfrm>
                <a:off x="3466491" y="2161083"/>
                <a:ext cx="3960440" cy="85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ko-KR" altLang="en-US" sz="4000" b="1" dirty="0">
                    <a:ln w="22225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>
                    <a:solidFill>
                      <a:srgbClr val="FFFF00"/>
                    </a:solidFill>
                    <a:effectLst>
                      <a:innerShdw blurRad="63500" dist="50800" dir="5400000">
                        <a:prstClr val="black">
                          <a:alpha val="50000"/>
                        </a:prstClr>
                      </a:innerShdw>
                    </a:effectLst>
                  </a:rPr>
                  <a:t>멘토링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685253C-59C7-4CDF-9ECA-CA60FAB48198}"/>
                </a:ext>
              </a:extLst>
            </p:cNvPr>
            <p:cNvGrpSpPr/>
            <p:nvPr/>
          </p:nvGrpSpPr>
          <p:grpSpPr>
            <a:xfrm>
              <a:off x="1657520" y="4221088"/>
              <a:ext cx="4060141" cy="1541785"/>
              <a:chOff x="1331983" y="4293096"/>
              <a:chExt cx="4060141" cy="1541785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16D3BFD6-B5A6-4A4C-822C-864760E991F8}"/>
                  </a:ext>
                </a:extLst>
              </p:cNvPr>
              <p:cNvSpPr/>
              <p:nvPr/>
            </p:nvSpPr>
            <p:spPr>
              <a:xfrm>
                <a:off x="1331983" y="4293096"/>
                <a:ext cx="1512168" cy="154178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DD9419-CCD5-4F1A-A756-8BCFAFB5FCF4}"/>
                  </a:ext>
                </a:extLst>
              </p:cNvPr>
              <p:cNvSpPr txBox="1"/>
              <p:nvPr/>
            </p:nvSpPr>
            <p:spPr>
              <a:xfrm>
                <a:off x="1431683" y="4688348"/>
                <a:ext cx="3960441" cy="776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ko-KR" altLang="en-US" sz="3600" b="1" dirty="0">
                    <a:ln w="22225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innerShdw blurRad="63500" dist="50800" dir="5400000">
                        <a:prstClr val="black">
                          <a:alpha val="50000"/>
                        </a:prstClr>
                      </a:innerShdw>
                    </a:effectLst>
                  </a:rPr>
                  <a:t>멘토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FBD9133-8B31-4528-9B52-F2F7DE260C8B}"/>
                </a:ext>
              </a:extLst>
            </p:cNvPr>
            <p:cNvGrpSpPr/>
            <p:nvPr/>
          </p:nvGrpSpPr>
          <p:grpSpPr>
            <a:xfrm>
              <a:off x="6084168" y="4221087"/>
              <a:ext cx="4018082" cy="1541785"/>
              <a:chOff x="6372200" y="4293096"/>
              <a:chExt cx="4018082" cy="1541785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322B469B-DA07-4686-A174-456D7755747E}"/>
                  </a:ext>
                </a:extLst>
              </p:cNvPr>
              <p:cNvSpPr/>
              <p:nvPr/>
            </p:nvSpPr>
            <p:spPr>
              <a:xfrm>
                <a:off x="6372200" y="4293096"/>
                <a:ext cx="1512168" cy="154178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A81C7B1-9536-4863-8275-EDDB20365C2C}"/>
                  </a:ext>
                </a:extLst>
              </p:cNvPr>
              <p:cNvSpPr txBox="1"/>
              <p:nvPr/>
            </p:nvSpPr>
            <p:spPr>
              <a:xfrm>
                <a:off x="6429842" y="4688348"/>
                <a:ext cx="3960440" cy="776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ko-KR" altLang="en-US" sz="3600" b="1" dirty="0" err="1">
                    <a:ln w="22225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innerShdw blurRad="63500" dist="50800" dir="5400000">
                        <a:prstClr val="black">
                          <a:alpha val="50000"/>
                        </a:prstClr>
                      </a:innerShdw>
                    </a:effectLst>
                  </a:rPr>
                  <a:t>멘티</a:t>
                </a:r>
                <a:endParaRPr lang="ko-KR" altLang="en-US" sz="3600" b="1" dirty="0">
                  <a:ln w="22225">
                    <a:solidFill>
                      <a:schemeClr val="bg1">
                        <a:lumMod val="95000"/>
                      </a:schemeClr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p:grpSp>
        <p:sp>
          <p:nvSpPr>
            <p:cNvPr id="18" name="오른쪽 화살표 21">
              <a:extLst>
                <a:ext uri="{FF2B5EF4-FFF2-40B4-BE49-F238E27FC236}">
                  <a16:creationId xmlns:a16="http://schemas.microsoft.com/office/drawing/2014/main" id="{47E424E8-B562-4123-8C4A-CDEDAAB39753}"/>
                </a:ext>
              </a:extLst>
            </p:cNvPr>
            <p:cNvSpPr/>
            <p:nvPr/>
          </p:nvSpPr>
          <p:spPr>
            <a:xfrm>
              <a:off x="3923928" y="4616339"/>
              <a:ext cx="1512168" cy="252821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22">
              <a:extLst>
                <a:ext uri="{FF2B5EF4-FFF2-40B4-BE49-F238E27FC236}">
                  <a16:creationId xmlns:a16="http://schemas.microsoft.com/office/drawing/2014/main" id="{66117903-6593-49E9-9951-C381B8CBDA0B}"/>
                </a:ext>
              </a:extLst>
            </p:cNvPr>
            <p:cNvSpPr/>
            <p:nvPr/>
          </p:nvSpPr>
          <p:spPr>
            <a:xfrm rot="10800000">
              <a:off x="3873075" y="4953148"/>
              <a:ext cx="1512168" cy="252821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921D8D-405D-4A84-B630-FC55B3B1E944}"/>
                </a:ext>
              </a:extLst>
            </p:cNvPr>
            <p:cNvSpPr txBox="1"/>
            <p:nvPr/>
          </p:nvSpPr>
          <p:spPr>
            <a:xfrm>
              <a:off x="3472681" y="4203324"/>
              <a:ext cx="2715149" cy="40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고민 상담</a:t>
              </a:r>
              <a:r>
                <a:rPr lang="en-US" altLang="ko-KR" sz="1600" dirty="0">
                  <a:latin typeface="+mn-ea"/>
                </a:rPr>
                <a:t>, </a:t>
              </a:r>
              <a:r>
                <a:rPr lang="ko-KR" altLang="en-US" sz="1600" dirty="0">
                  <a:latin typeface="+mn-ea"/>
                </a:rPr>
                <a:t>지식 공유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06F7DD-3310-4271-B5B2-3095C7A6D403}"/>
                </a:ext>
              </a:extLst>
            </p:cNvPr>
            <p:cNvSpPr txBox="1"/>
            <p:nvPr/>
          </p:nvSpPr>
          <p:spPr>
            <a:xfrm>
              <a:off x="3705463" y="5264412"/>
              <a:ext cx="2715149" cy="443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n-ea"/>
                </a:rPr>
                <a:t>심리적 만족감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D670E6-B476-4D0C-A961-AFE86BBC9830}"/>
                </a:ext>
              </a:extLst>
            </p:cNvPr>
            <p:cNvSpPr txBox="1"/>
            <p:nvPr/>
          </p:nvSpPr>
          <p:spPr>
            <a:xfrm>
              <a:off x="1981853" y="5795622"/>
              <a:ext cx="1942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노년층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EC9E24-EAC7-487A-AA1E-02F3C2F9125C}"/>
                </a:ext>
              </a:extLst>
            </p:cNvPr>
            <p:cNvSpPr txBox="1"/>
            <p:nvPr/>
          </p:nvSpPr>
          <p:spPr>
            <a:xfrm>
              <a:off x="6349137" y="5818204"/>
              <a:ext cx="1942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청년층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D2E563-6DF4-47C7-8CE0-CE290766D438}"/>
                </a:ext>
              </a:extLst>
            </p:cNvPr>
            <p:cNvSpPr txBox="1"/>
            <p:nvPr/>
          </p:nvSpPr>
          <p:spPr>
            <a:xfrm>
              <a:off x="1981852" y="6165567"/>
              <a:ext cx="1942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청년층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AC4448-3B2E-4DDA-B8B9-6C93798BC71B}"/>
                </a:ext>
              </a:extLst>
            </p:cNvPr>
            <p:cNvSpPr txBox="1"/>
            <p:nvPr/>
          </p:nvSpPr>
          <p:spPr>
            <a:xfrm>
              <a:off x="6349137" y="6137352"/>
              <a:ext cx="1942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노년층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1B450E6-2FEA-4A47-B1E1-39E4989F59CE}"/>
                </a:ext>
              </a:extLst>
            </p:cNvPr>
            <p:cNvSpPr/>
            <p:nvPr/>
          </p:nvSpPr>
          <p:spPr>
            <a:xfrm>
              <a:off x="3645429" y="5818204"/>
              <a:ext cx="2078699" cy="5631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155BD-9256-4BC1-9F26-9783A2E85E95}"/>
                </a:ext>
              </a:extLst>
            </p:cNvPr>
            <p:cNvSpPr txBox="1"/>
            <p:nvPr/>
          </p:nvSpPr>
          <p:spPr>
            <a:xfrm>
              <a:off x="4053123" y="5897773"/>
              <a:ext cx="2715149" cy="443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 </a:t>
              </a:r>
              <a:r>
                <a:rPr lang="ko-KR" altLang="en-US" b="1" dirty="0">
                  <a:latin typeface="+mn-ea"/>
                </a:rPr>
                <a:t>플랫폼</a:t>
              </a:r>
            </a:p>
          </p:txBody>
        </p:sp>
        <p:sp>
          <p:nvSpPr>
            <p:cNvPr id="28" name="위쪽 화살표 8">
              <a:extLst>
                <a:ext uri="{FF2B5EF4-FFF2-40B4-BE49-F238E27FC236}">
                  <a16:creationId xmlns:a16="http://schemas.microsoft.com/office/drawing/2014/main" id="{543A2107-716D-480C-86C7-56509E2C17C9}"/>
                </a:ext>
              </a:extLst>
            </p:cNvPr>
            <p:cNvSpPr/>
            <p:nvPr/>
          </p:nvSpPr>
          <p:spPr>
            <a:xfrm>
              <a:off x="4276785" y="2321711"/>
              <a:ext cx="720080" cy="1675100"/>
            </a:xfrm>
            <a:prstGeom prst="up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9E9D2A-D11C-4D62-AC03-C4DAB5881938}"/>
                </a:ext>
              </a:extLst>
            </p:cNvPr>
            <p:cNvSpPr txBox="1"/>
            <p:nvPr/>
          </p:nvSpPr>
          <p:spPr>
            <a:xfrm>
              <a:off x="3606207" y="2906717"/>
              <a:ext cx="3961395" cy="443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+mn-ea"/>
                </a:rPr>
                <a:t>효과적인 인력 관리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54AE1969-42FD-4722-98E5-B4D0C59FA7FC}"/>
                </a:ext>
              </a:extLst>
            </p:cNvPr>
            <p:cNvGrpSpPr/>
            <p:nvPr/>
          </p:nvGrpSpPr>
          <p:grpSpPr>
            <a:xfrm>
              <a:off x="3845579" y="708485"/>
              <a:ext cx="4038819" cy="1541785"/>
              <a:chOff x="1331983" y="4293096"/>
              <a:chExt cx="4038819" cy="1541785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D28B061-9DDE-4380-A85F-81388FCBAE09}"/>
                  </a:ext>
                </a:extLst>
              </p:cNvPr>
              <p:cNvSpPr/>
              <p:nvPr/>
            </p:nvSpPr>
            <p:spPr>
              <a:xfrm>
                <a:off x="1331983" y="4293096"/>
                <a:ext cx="1512168" cy="154178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3A38B5-634E-493B-94F0-90426728F87B}"/>
                  </a:ext>
                </a:extLst>
              </p:cNvPr>
              <p:cNvSpPr txBox="1"/>
              <p:nvPr/>
            </p:nvSpPr>
            <p:spPr>
              <a:xfrm>
                <a:off x="1410362" y="4643292"/>
                <a:ext cx="3960440" cy="776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ko-KR" altLang="en-US" sz="3600" b="1" dirty="0">
                    <a:ln w="22225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innerShdw blurRad="63500" dist="50800" dir="5400000">
                        <a:prstClr val="black">
                          <a:alpha val="50000"/>
                        </a:prstClr>
                      </a:innerShdw>
                    </a:effectLst>
                    <a:latin typeface="+mj-ea"/>
                    <a:ea typeface="+mj-ea"/>
                  </a:rPr>
                  <a:t>사회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8E8A7E-72FD-4E17-AD18-93B462438690}"/>
                </a:ext>
              </a:extLst>
            </p:cNvPr>
            <p:cNvSpPr txBox="1"/>
            <p:nvPr/>
          </p:nvSpPr>
          <p:spPr>
            <a:xfrm>
              <a:off x="3928406" y="4485332"/>
              <a:ext cx="1872208" cy="850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ko-KR" altLang="en-US" sz="4000" dirty="0">
                  <a:solidFill>
                    <a:srgbClr val="FF0000"/>
                  </a:solidFill>
                  <a:latin typeface="+mn-ea"/>
                </a:rPr>
                <a:t>소통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7AD02CA-FFD4-40FB-9F9B-81CBB69ED5C5}"/>
              </a:ext>
            </a:extLst>
          </p:cNvPr>
          <p:cNvSpPr txBox="1"/>
          <p:nvPr/>
        </p:nvSpPr>
        <p:spPr>
          <a:xfrm>
            <a:off x="7304910" y="4031034"/>
            <a:ext cx="45249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청년층 참여 유도</a:t>
            </a:r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약함</a:t>
            </a:r>
            <a:endParaRPr lang="en-US" altLang="ko-K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  <a:r>
              <a:rPr lang="ko-KR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다른 컨텐츠와 비교하여 강점의 부족 </a:t>
            </a:r>
            <a:endParaRPr lang="en-US" altLang="ko-KR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34F7B8A-C3E9-40E2-B13A-2654888AB01E}"/>
              </a:ext>
            </a:extLst>
          </p:cNvPr>
          <p:cNvSpPr/>
          <p:nvPr/>
        </p:nvSpPr>
        <p:spPr>
          <a:xfrm>
            <a:off x="6243852" y="4170801"/>
            <a:ext cx="978408" cy="671926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60334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24"/>
          <p:cNvGrpSpPr/>
          <p:nvPr/>
        </p:nvGrpSpPr>
        <p:grpSpPr>
          <a:xfrm>
            <a:off x="1188881" y="351819"/>
            <a:ext cx="1627369" cy="660429"/>
            <a:chOff x="1188881" y="351819"/>
            <a:chExt cx="1627369" cy="660429"/>
          </a:xfrm>
        </p:grpSpPr>
        <p:sp>
          <p:nvSpPr>
            <p:cNvPr id="7" name="TextBox 6"/>
            <p:cNvSpPr txBox="1"/>
            <p:nvPr/>
          </p:nvSpPr>
          <p:spPr>
            <a:xfrm>
              <a:off x="1188881" y="351819"/>
              <a:ext cx="1237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해결 전략 방향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88881" y="581361"/>
              <a:ext cx="162736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1</a:t>
              </a:r>
              <a:r>
                <a:rPr lang="ko-KR" altLang="en-US" sz="2200" dirty="0"/>
                <a:t>인 미디어 </a:t>
              </a:r>
            </a:p>
          </p:txBody>
        </p:sp>
      </p:grpSp>
      <p:pic>
        <p:nvPicPr>
          <p:cNvPr id="1026" name="Picture 2" descr="C:\Users\user\Desktop\8b230bed2561b5eb459c1807161ddf5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344" y="1420680"/>
            <a:ext cx="10389820" cy="3504920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809896" y="669763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883" y="5079821"/>
            <a:ext cx="13517061" cy="1778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/>
              <a:t> </a:t>
            </a:r>
            <a:r>
              <a:rPr lang="ko-KR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개인이 다양한 콘텐츠를 </a:t>
            </a:r>
            <a:r>
              <a:rPr lang="ko-KR" alt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직접 생산하고 공유</a:t>
            </a:r>
            <a:r>
              <a:rPr lang="ko-KR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할</a:t>
            </a:r>
            <a:r>
              <a:rPr lang="ko-KR" alt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 있는 커뮤니케이션 플랫폼</a:t>
            </a:r>
            <a:endParaRPr lang="en-US" altLang="ko-KR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새로운 형태의 커뮤니케이션 채널을 의미</a:t>
            </a:r>
            <a:b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4812632" y="4800600"/>
            <a:ext cx="673768" cy="312821"/>
          </a:xfrm>
          <a:prstGeom prst="round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폭발 2 24"/>
          <p:cNvSpPr/>
          <p:nvPr/>
        </p:nvSpPr>
        <p:spPr>
          <a:xfrm>
            <a:off x="4788569" y="1275347"/>
            <a:ext cx="878305" cy="709863"/>
          </a:xfrm>
          <a:prstGeom prst="irregularSeal2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8" name="차트 17"/>
          <p:cNvGraphicFramePr/>
          <p:nvPr>
            <p:extLst/>
          </p:nvPr>
        </p:nvGraphicFramePr>
        <p:xfrm>
          <a:off x="690312" y="1229180"/>
          <a:ext cx="5238751" cy="3891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직선 연결선 8"/>
          <p:cNvCxnSpPr/>
          <p:nvPr/>
        </p:nvCxnSpPr>
        <p:spPr>
          <a:xfrm>
            <a:off x="6071937" y="1229180"/>
            <a:ext cx="0" cy="401910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57051" y="2168655"/>
            <a:ext cx="317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2"/>
                </a:solidFill>
              </a:rPr>
              <a:t>Insert Title Here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57051" y="2901322"/>
            <a:ext cx="417853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>
                <a:solidFill>
                  <a:schemeClr val="tx2"/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050" dirty="0" err="1">
                <a:solidFill>
                  <a:schemeClr val="tx2"/>
                </a:solidFill>
              </a:rPr>
              <a:t>popularised</a:t>
            </a:r>
            <a:r>
              <a:rPr lang="en-US" altLang="ko-KR" sz="1050" dirty="0">
                <a:solidFill>
                  <a:schemeClr val="tx2"/>
                </a:solidFill>
              </a:rPr>
              <a:t> in the 1960s with the release of </a:t>
            </a:r>
            <a:r>
              <a:rPr lang="en-US" altLang="ko-KR" sz="1050" dirty="0" err="1">
                <a:solidFill>
                  <a:schemeClr val="tx2"/>
                </a:solidFill>
              </a:rPr>
              <a:t>Letraset</a:t>
            </a:r>
            <a:r>
              <a:rPr lang="en-US" altLang="ko-KR" sz="1050" dirty="0">
                <a:solidFill>
                  <a:schemeClr val="tx2"/>
                </a:solidFill>
              </a:rPr>
              <a:t> sheets containing Lorem Ipsum passages, and more recently with desktop publishing software like Aldus PageMaker including versions of Lorem Ipsum.</a:t>
            </a:r>
          </a:p>
          <a:p>
            <a:pPr algn="just"/>
            <a:endParaRPr lang="ko-KR" altLang="en-US" sz="1050" dirty="0">
              <a:solidFill>
                <a:schemeClr val="tx2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" name="그룹 21"/>
          <p:cNvGrpSpPr/>
          <p:nvPr/>
        </p:nvGrpSpPr>
        <p:grpSpPr>
          <a:xfrm>
            <a:off x="1188881" y="351819"/>
            <a:ext cx="4762842" cy="660429"/>
            <a:chOff x="1188881" y="351819"/>
            <a:chExt cx="4762842" cy="660429"/>
          </a:xfrm>
        </p:grpSpPr>
        <p:sp>
          <p:nvSpPr>
            <p:cNvPr id="23" name="TextBox 22"/>
            <p:cNvSpPr txBox="1"/>
            <p:nvPr/>
          </p:nvSpPr>
          <p:spPr>
            <a:xfrm>
              <a:off x="1188881" y="351819"/>
              <a:ext cx="11945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해결 전략 방향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8881" y="581361"/>
              <a:ext cx="47628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65</a:t>
              </a:r>
              <a:r>
                <a:rPr lang="ko-KR" altLang="en-US" sz="2200" dirty="0"/>
                <a:t>세 이상 노년층의 </a:t>
              </a:r>
              <a:r>
                <a:rPr lang="ko-KR" altLang="en-US" sz="2200" dirty="0" err="1"/>
                <a:t>스마트폰</a:t>
              </a:r>
              <a:r>
                <a:rPr lang="ko-KR" altLang="en-US" sz="2200" dirty="0"/>
                <a:t> 보유율</a:t>
              </a:r>
            </a:p>
          </p:txBody>
        </p:sp>
      </p:grpSp>
      <p:pic>
        <p:nvPicPr>
          <p:cNvPr id="13" name="그림 12" descr="유투브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2190" y="1070810"/>
            <a:ext cx="4688907" cy="42481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8460" y="5251276"/>
            <a:ext cx="14542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한국 갤럽 조사 자료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5353" y="5678905"/>
            <a:ext cx="3171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3200" b="1" dirty="0"/>
              <a:t>지속적으로 증가</a:t>
            </a:r>
            <a:endParaRPr lang="ko-KR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3975100" y="5651500"/>
            <a:ext cx="1295400" cy="59690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634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1188881" y="351819"/>
            <a:ext cx="2191626" cy="660429"/>
            <a:chOff x="1188881" y="351819"/>
            <a:chExt cx="219162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2378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해결 전략 방향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21916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/>
                <a:t>1</a:t>
              </a:r>
              <a:r>
                <a:rPr lang="ko-KR" altLang="en-US" sz="2200" dirty="0"/>
                <a:t>인 미디어 활용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53111" y="5034709"/>
            <a:ext cx="8306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800" dirty="0" err="1">
                <a:solidFill>
                  <a:schemeClr val="accent6"/>
                </a:solidFill>
                <a:latin typeface="+mn-ea"/>
              </a:rPr>
              <a:t>유튜브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 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FD4047-F07E-4797-B32A-5AC4B1CB1754}"/>
              </a:ext>
            </a:extLst>
          </p:cNvPr>
          <p:cNvSpPr txBox="1"/>
          <p:nvPr/>
        </p:nvSpPr>
        <p:spPr>
          <a:xfrm>
            <a:off x="1373693" y="5250620"/>
            <a:ext cx="966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동영상 플랫폼 </a:t>
            </a:r>
            <a:r>
              <a:rPr lang="ko-KR" altLang="en-US" dirty="0" err="1"/>
              <a:t>유튜브가</a:t>
            </a:r>
            <a:r>
              <a:rPr lang="ko-KR" altLang="en-US" dirty="0"/>
              <a:t> </a:t>
            </a:r>
            <a:r>
              <a:rPr lang="en-US" altLang="ko-KR" dirty="0"/>
              <a:t>50</a:t>
            </a:r>
            <a:r>
              <a:rPr lang="ko-KR" altLang="en-US" dirty="0"/>
              <a:t>대 이상 사용층에서도 영향력을 확장하고 있다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시니어 산업 시장의 규모 또한 커지는 추세이다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 descr="실버 크리에이티브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5719" y="1423256"/>
            <a:ext cx="6534149" cy="3500437"/>
          </a:xfrm>
          <a:prstGeom prst="rect">
            <a:avLst/>
          </a:prstGeom>
        </p:spPr>
      </p:pic>
      <p:pic>
        <p:nvPicPr>
          <p:cNvPr id="13" name="그림 12" descr="시니어 산업시장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53301" y="1914966"/>
            <a:ext cx="4182206" cy="25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33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1188881" y="351819"/>
            <a:ext cx="2178802" cy="660429"/>
            <a:chOff x="1188881" y="351819"/>
            <a:chExt cx="2178802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2178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해결 전략 방향 </a:t>
              </a:r>
              <a:r>
                <a:rPr lang="en-US" altLang="ko-KR" sz="1200" dirty="0"/>
                <a:t>– </a:t>
              </a:r>
              <a:r>
                <a:rPr lang="ko-KR" altLang="en-US" sz="1200" dirty="0" err="1"/>
                <a:t>도시별</a:t>
              </a:r>
              <a:r>
                <a:rPr lang="ko-KR" altLang="en-US" sz="1200" dirty="0"/>
                <a:t> 현황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4" name="그림 13" descr="시니어뉴스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1071" y="954978"/>
            <a:ext cx="5794130" cy="1420983"/>
          </a:xfrm>
          <a:prstGeom prst="rect">
            <a:avLst/>
          </a:prstGeom>
        </p:spPr>
      </p:pic>
      <p:pic>
        <p:nvPicPr>
          <p:cNvPr id="18" name="그림 17" descr="실버 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1333" y="1579102"/>
            <a:ext cx="6108475" cy="1113992"/>
          </a:xfrm>
          <a:prstGeom prst="rect">
            <a:avLst/>
          </a:prstGeom>
        </p:spPr>
      </p:pic>
      <p:pic>
        <p:nvPicPr>
          <p:cNvPr id="19" name="그림 18" descr="grandmothe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4615" y="3344009"/>
            <a:ext cx="1764323" cy="1764323"/>
          </a:xfrm>
          <a:prstGeom prst="rect">
            <a:avLst/>
          </a:prstGeom>
        </p:spPr>
      </p:pic>
      <p:sp>
        <p:nvSpPr>
          <p:cNvPr id="20" name="모서리가 둥근 사각형 설명선 19"/>
          <p:cNvSpPr/>
          <p:nvPr/>
        </p:nvSpPr>
        <p:spPr>
          <a:xfrm>
            <a:off x="4580795" y="3736733"/>
            <a:ext cx="6365627" cy="1046284"/>
          </a:xfrm>
          <a:prstGeom prst="wedgeRoundRectCallout">
            <a:avLst>
              <a:gd name="adj1" fmla="val -56089"/>
              <a:gd name="adj2" fmla="val -6414"/>
              <a:gd name="adj3" fmla="val 16667"/>
            </a:avLst>
          </a:prstGeom>
          <a:solidFill>
            <a:schemeClr val="tx2">
              <a:lumMod val="40000"/>
              <a:lumOff val="6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443814-A1FD-4771-AD70-7DDF5CEB3618}"/>
              </a:ext>
            </a:extLst>
          </p:cNvPr>
          <p:cNvSpPr txBox="1"/>
          <p:nvPr/>
        </p:nvSpPr>
        <p:spPr>
          <a:xfrm>
            <a:off x="4580795" y="4075209"/>
            <a:ext cx="735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“</a:t>
            </a:r>
            <a:r>
              <a:rPr lang="ko-KR" altLang="en-US" b="1" dirty="0"/>
              <a:t>노인들은 인터넷과 </a:t>
            </a:r>
            <a:r>
              <a:rPr lang="en-US" altLang="ko-KR" b="1" dirty="0"/>
              <a:t>SNS</a:t>
            </a:r>
            <a:r>
              <a:rPr lang="ko-KR" altLang="en-US" b="1" dirty="0"/>
              <a:t>를 잘 못한다는 편견을 깨고 싶었다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443814-A1FD-4771-AD70-7DDF5CEB3618}"/>
              </a:ext>
            </a:extLst>
          </p:cNvPr>
          <p:cNvSpPr txBox="1"/>
          <p:nvPr/>
        </p:nvSpPr>
        <p:spPr>
          <a:xfrm>
            <a:off x="1646310" y="5242167"/>
            <a:ext cx="49160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&lt; </a:t>
            </a:r>
            <a:r>
              <a:rPr lang="ko-KR" altLang="en-US" sz="1400" dirty="0" err="1"/>
              <a:t>할프리카</a:t>
            </a:r>
            <a:r>
              <a:rPr lang="en-US" altLang="ko-KR" sz="1400" dirty="0" err="1"/>
              <a:t>tv</a:t>
            </a:r>
            <a:r>
              <a:rPr lang="ko-KR" altLang="en-US" sz="1400" dirty="0"/>
              <a:t>에서 </a:t>
            </a:r>
            <a:r>
              <a:rPr lang="en-US" altLang="ko-KR" sz="1400" dirty="0"/>
              <a:t>‘BJ</a:t>
            </a:r>
            <a:r>
              <a:rPr lang="ko-KR" altLang="en-US" sz="1400" dirty="0"/>
              <a:t>런치</a:t>
            </a:r>
            <a:r>
              <a:rPr lang="en-US" altLang="ko-KR" sz="1400" dirty="0"/>
              <a:t>’</a:t>
            </a:r>
            <a:r>
              <a:rPr lang="ko-KR" altLang="en-US" sz="1400" dirty="0"/>
              <a:t>로</a:t>
            </a:r>
            <a:endParaRPr lang="en-US" altLang="ko-KR" sz="1400" dirty="0"/>
          </a:p>
          <a:p>
            <a:r>
              <a:rPr lang="ko-KR" altLang="en-US" sz="1400" dirty="0"/>
              <a:t>활동하고 있는 </a:t>
            </a:r>
            <a:r>
              <a:rPr lang="ko-KR" altLang="en-US" sz="1400" dirty="0" err="1"/>
              <a:t>김점심</a:t>
            </a:r>
            <a:r>
              <a:rPr lang="ko-KR" altLang="en-US" sz="1400" dirty="0"/>
              <a:t> </a:t>
            </a:r>
            <a:r>
              <a:rPr lang="en-US" altLang="ko-KR" sz="1400" dirty="0"/>
              <a:t>(65) &gt;</a:t>
            </a:r>
            <a:br>
              <a:rPr lang="ko-KR" altLang="en-US" sz="1200" dirty="0"/>
            </a:b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865226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1188881" y="351819"/>
            <a:ext cx="2178802" cy="660429"/>
            <a:chOff x="1188881" y="351819"/>
            <a:chExt cx="2178802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21788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해결 전략 방향 </a:t>
              </a:r>
              <a:r>
                <a:rPr lang="en-US" altLang="ko-KR" sz="1200" dirty="0"/>
                <a:t>– </a:t>
              </a:r>
              <a:r>
                <a:rPr lang="ko-KR" altLang="en-US" sz="1200" dirty="0" err="1"/>
                <a:t>도시별</a:t>
              </a:r>
              <a:r>
                <a:rPr lang="ko-KR" altLang="en-US" sz="1200" dirty="0"/>
                <a:t> 현황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200" dirty="0"/>
            </a:p>
          </p:txBody>
        </p:sp>
      </p:grpSp>
      <p:pic>
        <p:nvPicPr>
          <p:cNvPr id="15" name="그림 14" descr="노인의 마음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2478" y="754524"/>
            <a:ext cx="5302624" cy="56650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FD4047-F07E-4797-B32A-5AC4B1CB1754}"/>
              </a:ext>
            </a:extLst>
          </p:cNvPr>
          <p:cNvSpPr txBox="1"/>
          <p:nvPr/>
        </p:nvSpPr>
        <p:spPr>
          <a:xfrm>
            <a:off x="6638917" y="2532927"/>
            <a:ext cx="52163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dirty="0"/>
              <a:t>'</a:t>
            </a:r>
            <a:r>
              <a:rPr lang="ko-KR" altLang="en-US" dirty="0"/>
              <a:t>노인의 마음</a:t>
            </a:r>
            <a:r>
              <a:rPr lang="en-US" altLang="ko-KR" dirty="0"/>
              <a:t>'</a:t>
            </a:r>
            <a:r>
              <a:rPr lang="ko-KR" altLang="en-US" dirty="0"/>
              <a:t>은 노년층 인구가 </a:t>
            </a:r>
            <a:endParaRPr lang="en-US" altLang="ko-KR" dirty="0"/>
          </a:p>
          <a:p>
            <a:pPr marL="285750" indent="-285750" algn="ctr"/>
            <a:r>
              <a:rPr lang="ko-KR" altLang="en-US" dirty="0"/>
              <a:t>가파르게 상승하고 있는 고령사회 부산에서 </a:t>
            </a:r>
            <a:endParaRPr lang="en-US" altLang="ko-KR" dirty="0"/>
          </a:p>
          <a:p>
            <a:pPr marL="285750" indent="-285750" algn="ctr"/>
            <a:r>
              <a:rPr lang="ko-KR" altLang="en-US" dirty="0"/>
              <a:t>노인문제에 대한 관심을 환기시키고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 algn="ctr"/>
            <a:r>
              <a:rPr lang="ko-KR" altLang="en-US" dirty="0"/>
              <a:t>세대 간 소통을 유도하기 위해</a:t>
            </a:r>
            <a:endParaRPr lang="en-US" altLang="ko-KR" dirty="0"/>
          </a:p>
          <a:p>
            <a:pPr marL="285750" indent="-285750" algn="ctr"/>
            <a:r>
              <a:rPr lang="ko-KR" altLang="en-US" dirty="0"/>
              <a:t> 부산시 </a:t>
            </a:r>
            <a:r>
              <a:rPr lang="ko-KR" altLang="en-US" dirty="0" err="1"/>
              <a:t>소통기획담당관실에서</a:t>
            </a:r>
            <a:r>
              <a:rPr lang="ko-KR" altLang="en-US" dirty="0"/>
              <a:t> 제작한</a:t>
            </a:r>
            <a:endParaRPr lang="en-US" altLang="ko-KR" dirty="0"/>
          </a:p>
          <a:p>
            <a:pPr marL="285750" indent="-285750" algn="ctr"/>
            <a:r>
              <a:rPr lang="ko-KR" altLang="en-US" dirty="0"/>
              <a:t> 프로젝트 영상이다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375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69146-D2B8-434B-BB12-DE76C2C8B728}"/>
              </a:ext>
            </a:extLst>
          </p:cNvPr>
          <p:cNvSpPr txBox="1"/>
          <p:nvPr/>
        </p:nvSpPr>
        <p:spPr>
          <a:xfrm>
            <a:off x="2063295" y="2643795"/>
            <a:ext cx="2608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solidFill>
                  <a:schemeClr val="tx2"/>
                </a:solidFill>
                <a:latin typeface="+mn-ea"/>
              </a:rPr>
              <a:t>1</a:t>
            </a:r>
            <a:r>
              <a:rPr lang="ko-KR" altLang="en-US" sz="3200" b="1" spc="-150" dirty="0">
                <a:solidFill>
                  <a:schemeClr val="tx2"/>
                </a:solidFill>
                <a:latin typeface="+mn-ea"/>
              </a:rPr>
              <a:t>차 발표 정리</a:t>
            </a:r>
          </a:p>
        </p:txBody>
      </p:sp>
    </p:spTree>
    <p:extLst>
      <p:ext uri="{BB962C8B-B14F-4D97-AF65-F5344CB8AC3E}">
        <p14:creationId xmlns:p14="http://schemas.microsoft.com/office/powerpoint/2010/main" val="3106341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1945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해결 전략 방향</a:t>
              </a:r>
              <a:endParaRPr lang="en-US" altLang="ko-KR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청년층 설문조사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32611" y="1883690"/>
            <a:ext cx="5788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노년층이 진행하는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 미디어를 통해 소통한다면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지금보다 세대간 갈등이 해소될 것이라고 생각하는가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21523" y="3022472"/>
            <a:ext cx="2528399" cy="252839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93616" y="4064610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62.1%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1435" y="366016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FD4047-F07E-4797-B32A-5AC4B1CB1754}"/>
              </a:ext>
            </a:extLst>
          </p:cNvPr>
          <p:cNvSpPr txBox="1"/>
          <p:nvPr/>
        </p:nvSpPr>
        <p:spPr>
          <a:xfrm>
            <a:off x="6871968" y="1874785"/>
            <a:ext cx="5320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노년층이 진행하는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 미디어를 통해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노년층에게 질문할 수 있는 기회가 생긴다면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pPr marL="285750" indent="-285750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어느 분야에 대해 질문할 것인가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577462" y="3022366"/>
            <a:ext cx="2393015" cy="2420072"/>
          </a:xfrm>
          <a:prstGeom prst="ellipse">
            <a:avLst/>
          </a:prstGeom>
          <a:solidFill>
            <a:schemeClr val="accent3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894344" y="3670151"/>
            <a:ext cx="1808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학업 </a:t>
            </a:r>
            <a:r>
              <a:rPr lang="en-US" altLang="ko-KR" sz="2400" b="1" dirty="0">
                <a:solidFill>
                  <a:schemeClr val="bg1"/>
                </a:solidFill>
              </a:rPr>
              <a:t>&amp; </a:t>
            </a:r>
            <a:r>
              <a:rPr lang="ko-KR" altLang="en-US" sz="2400" b="1" dirty="0">
                <a:solidFill>
                  <a:schemeClr val="bg1"/>
                </a:solidFill>
              </a:rPr>
              <a:t>진로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인간 관계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사회 이슈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77AC90-9A8E-4B81-96C3-E82AA79B9867}"/>
              </a:ext>
            </a:extLst>
          </p:cNvPr>
          <p:cNvCxnSpPr/>
          <p:nvPr/>
        </p:nvCxnSpPr>
        <p:spPr>
          <a:xfrm>
            <a:off x="6357607" y="1803930"/>
            <a:ext cx="0" cy="4635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439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24"/>
          <p:cNvGrpSpPr/>
          <p:nvPr/>
        </p:nvGrpSpPr>
        <p:grpSpPr>
          <a:xfrm>
            <a:off x="1188881" y="351819"/>
            <a:ext cx="1955985" cy="660429"/>
            <a:chOff x="1188881" y="351819"/>
            <a:chExt cx="1955985" cy="660429"/>
          </a:xfrm>
        </p:grpSpPr>
        <p:sp>
          <p:nvSpPr>
            <p:cNvPr id="7" name="TextBox 6"/>
            <p:cNvSpPr txBox="1"/>
            <p:nvPr/>
          </p:nvSpPr>
          <p:spPr>
            <a:xfrm>
              <a:off x="1188881" y="351819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88881" y="581361"/>
              <a:ext cx="195598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/>
                <a:t>유투버</a:t>
              </a:r>
              <a:r>
                <a:rPr lang="ko-KR" altLang="en-US" sz="2200" dirty="0"/>
                <a:t> 인터뷰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809896" y="669763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C:\Users\user\Desktop\KakaoTalk_20181104_0315511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7489" y="1365603"/>
            <a:ext cx="2556363" cy="4544645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4633855" y="4258414"/>
            <a:ext cx="63606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dirty="0" err="1"/>
              <a:t>댓글창에</a:t>
            </a:r>
            <a:r>
              <a:rPr lang="ko-KR" altLang="en-US" dirty="0"/>
              <a:t> </a:t>
            </a:r>
            <a:r>
              <a:rPr lang="ko-KR" altLang="en-US" dirty="0" err="1"/>
              <a:t>시청자분들이</a:t>
            </a:r>
            <a:r>
              <a:rPr lang="ko-KR" altLang="en-US" dirty="0"/>
              <a:t> 더 알고 싶거나</a:t>
            </a:r>
            <a:r>
              <a:rPr lang="en-US" altLang="ko-KR" dirty="0"/>
              <a:t>, </a:t>
            </a:r>
            <a:r>
              <a:rPr lang="ko-KR" altLang="en-US" dirty="0"/>
              <a:t>필요한 것들에 </a:t>
            </a:r>
            <a:endParaRPr lang="en-US" altLang="ko-KR" dirty="0"/>
          </a:p>
          <a:p>
            <a:pPr algn="just"/>
            <a:r>
              <a:rPr lang="ko-KR" altLang="en-US" dirty="0"/>
              <a:t>대해 남기면 저희가 즉시 </a:t>
            </a:r>
            <a:r>
              <a:rPr lang="ko-KR" altLang="en-US" dirty="0" err="1"/>
              <a:t>댓글을</a:t>
            </a:r>
            <a:r>
              <a:rPr lang="ko-KR" altLang="en-US" dirty="0"/>
              <a:t> 달아줄 수 있기에 </a:t>
            </a:r>
            <a:endParaRPr lang="en-US" altLang="ko-KR" dirty="0"/>
          </a:p>
          <a:p>
            <a:pPr algn="just"/>
            <a:r>
              <a:rPr lang="ko-KR" altLang="en-US" dirty="0"/>
              <a:t>좋은 것 같습니다</a:t>
            </a:r>
            <a:r>
              <a:rPr lang="en-US" altLang="ko-KR" dirty="0"/>
              <a:t>.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81751" y="3783440"/>
            <a:ext cx="66287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/>
              <a:t>1</a:t>
            </a:r>
            <a:r>
              <a:rPr lang="ko-KR" altLang="en-US" sz="2200" b="1" dirty="0"/>
              <a:t>인 미디어의 소통 효과가 어느정도 있다고 보나요</a:t>
            </a:r>
            <a:r>
              <a:rPr lang="en-US" altLang="ko-KR" sz="2200" b="1" dirty="0"/>
              <a:t>?</a:t>
            </a:r>
            <a:endParaRPr lang="ko-KR" altLang="en-US" sz="2200" b="1" dirty="0"/>
          </a:p>
        </p:txBody>
      </p:sp>
      <p:sp>
        <p:nvSpPr>
          <p:cNvPr id="12" name="직사각형 11"/>
          <p:cNvSpPr/>
          <p:nvPr/>
        </p:nvSpPr>
        <p:spPr>
          <a:xfrm>
            <a:off x="5051463" y="1621458"/>
            <a:ext cx="51395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/>
              <a:t>1</a:t>
            </a:r>
            <a:r>
              <a:rPr lang="ko-KR" altLang="en-US" sz="2200" b="1" dirty="0"/>
              <a:t>인 미디어를 하는 목적은 무엇인가요</a:t>
            </a:r>
            <a:r>
              <a:rPr lang="en-US" altLang="ko-KR" sz="2200" b="1" dirty="0"/>
              <a:t>?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572307" y="21813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제가 알고 있는 것들과 궁금했던 것들</a:t>
            </a:r>
            <a:r>
              <a:rPr lang="en-US" altLang="ko-KR" dirty="0"/>
              <a:t>, </a:t>
            </a:r>
            <a:r>
              <a:rPr lang="ko-KR" altLang="en-US" dirty="0" err="1"/>
              <a:t>시청자분들이</a:t>
            </a:r>
            <a:r>
              <a:rPr lang="ko-KR" altLang="en-US" dirty="0"/>
              <a:t> 궁금한 것들에 대해 듣고 진짜 중국인 친구와 의견을 나눠보며 </a:t>
            </a:r>
            <a:r>
              <a:rPr lang="ko-KR" altLang="en-US" b="1" dirty="0">
                <a:solidFill>
                  <a:srgbClr val="FF0000"/>
                </a:solidFill>
              </a:rPr>
              <a:t>서로 이해의 장</a:t>
            </a:r>
            <a:r>
              <a:rPr lang="ko-KR" altLang="en-US" dirty="0"/>
              <a:t>을</a:t>
            </a:r>
            <a:r>
              <a:rPr lang="ko-KR" altLang="en-US" b="1" dirty="0"/>
              <a:t> </a:t>
            </a:r>
            <a:r>
              <a:rPr lang="ko-KR" altLang="en-US" dirty="0"/>
              <a:t>만드는 것입니다</a:t>
            </a:r>
            <a:r>
              <a:rPr lang="en-US" altLang="ko-KR" dirty="0"/>
              <a:t>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5" name="그림 14" descr="quest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5152" y="1295398"/>
            <a:ext cx="571860" cy="571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24"/>
          <p:cNvGrpSpPr/>
          <p:nvPr/>
        </p:nvGrpSpPr>
        <p:grpSpPr>
          <a:xfrm>
            <a:off x="1188881" y="351819"/>
            <a:ext cx="1391728" cy="660429"/>
            <a:chOff x="1188881" y="351819"/>
            <a:chExt cx="1391728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해결전략 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530866" y="696140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BBD3D0-8781-4BBD-915B-B894FA3C8D63}"/>
              </a:ext>
            </a:extLst>
          </p:cNvPr>
          <p:cNvGrpSpPr/>
          <p:nvPr/>
        </p:nvGrpSpPr>
        <p:grpSpPr>
          <a:xfrm>
            <a:off x="1671705" y="1641916"/>
            <a:ext cx="9144000" cy="5575700"/>
            <a:chOff x="0" y="1282300"/>
            <a:chExt cx="9144000" cy="55757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90CCC66-E0A7-456A-A89B-113BA7174E46}"/>
                </a:ext>
              </a:extLst>
            </p:cNvPr>
            <p:cNvSpPr/>
            <p:nvPr/>
          </p:nvSpPr>
          <p:spPr>
            <a:xfrm>
              <a:off x="676366" y="1282300"/>
              <a:ext cx="7685764" cy="4880745"/>
            </a:xfrm>
            <a:prstGeom prst="rect">
              <a:avLst/>
            </a:prstGeom>
            <a:solidFill>
              <a:srgbClr val="6EA92D">
                <a:alpha val="2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2C0A23A-AE1B-494B-BE89-932F805E34BE}"/>
                </a:ext>
              </a:extLst>
            </p:cNvPr>
            <p:cNvSpPr/>
            <p:nvPr/>
          </p:nvSpPr>
          <p:spPr>
            <a:xfrm>
              <a:off x="1490130" y="1937336"/>
              <a:ext cx="6420988" cy="3840544"/>
            </a:xfrm>
            <a:prstGeom prst="rect">
              <a:avLst/>
            </a:prstGeom>
            <a:solidFill>
              <a:srgbClr val="6EA92D">
                <a:alpha val="3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068F809-5414-4724-BB75-A9D72CC0D9F5}"/>
                </a:ext>
              </a:extLst>
            </p:cNvPr>
            <p:cNvSpPr/>
            <p:nvPr/>
          </p:nvSpPr>
          <p:spPr>
            <a:xfrm>
              <a:off x="2612128" y="2729234"/>
              <a:ext cx="4570783" cy="2396591"/>
            </a:xfrm>
            <a:prstGeom prst="rect">
              <a:avLst/>
            </a:prstGeom>
            <a:solidFill>
              <a:srgbClr val="6EA92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D025CAC-5953-4DA7-9725-03941C5EAF4E}"/>
                </a:ext>
              </a:extLst>
            </p:cNvPr>
            <p:cNvSpPr/>
            <p:nvPr/>
          </p:nvSpPr>
          <p:spPr>
            <a:xfrm>
              <a:off x="0" y="6681537"/>
              <a:ext cx="9144000" cy="176463"/>
            </a:xfrm>
            <a:prstGeom prst="rect">
              <a:avLst/>
            </a:prstGeom>
            <a:solidFill>
              <a:srgbClr val="001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17CE9A-4DC5-413D-AF1C-79B3DF17F1FC}"/>
                </a:ext>
              </a:extLst>
            </p:cNvPr>
            <p:cNvSpPr txBox="1"/>
            <p:nvPr/>
          </p:nvSpPr>
          <p:spPr>
            <a:xfrm>
              <a:off x="1250828" y="2034021"/>
              <a:ext cx="2319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84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</a:t>
              </a:r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84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인 미디어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0C824A-49B7-4E9E-AD62-F6C53131B876}"/>
                </a:ext>
              </a:extLst>
            </p:cNvPr>
            <p:cNvSpPr txBox="1"/>
            <p:nvPr/>
          </p:nvSpPr>
          <p:spPr>
            <a:xfrm>
              <a:off x="2573440" y="2853414"/>
              <a:ext cx="2319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84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멘토링 활동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E3F5CA-2C31-44D3-914C-32A2E5343DE3}"/>
                </a:ext>
              </a:extLst>
            </p:cNvPr>
            <p:cNvSpPr txBox="1"/>
            <p:nvPr/>
          </p:nvSpPr>
          <p:spPr>
            <a:xfrm>
              <a:off x="173340" y="1362390"/>
              <a:ext cx="2319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846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플랫폼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8863959-F27F-4106-8D9C-CA18C703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929" y="3502083"/>
              <a:ext cx="1091664" cy="109166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BFC8FF3-5F45-4D00-B2D6-BBEACB13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240" y="3502083"/>
              <a:ext cx="1091664" cy="1091664"/>
            </a:xfrm>
            <a:prstGeom prst="rect">
              <a:avLst/>
            </a:prstGeom>
          </p:spPr>
        </p:pic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31064A9A-F84C-4B2C-BC79-81126D2E1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07487" y="3779710"/>
              <a:ext cx="685290" cy="685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AB31D8-0687-410D-AD40-CA7DE55F8D77}"/>
              </a:ext>
            </a:extLst>
          </p:cNvPr>
          <p:cNvSpPr/>
          <p:nvPr/>
        </p:nvSpPr>
        <p:spPr>
          <a:xfrm>
            <a:off x="605790" y="1131570"/>
            <a:ext cx="11132820" cy="5646419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3BB657-1391-42A3-B156-0C12EE4507F2}"/>
              </a:ext>
            </a:extLst>
          </p:cNvPr>
          <p:cNvSpPr/>
          <p:nvPr/>
        </p:nvSpPr>
        <p:spPr>
          <a:xfrm>
            <a:off x="834390" y="1348739"/>
            <a:ext cx="5554980" cy="523611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24"/>
          <p:cNvGrpSpPr/>
          <p:nvPr/>
        </p:nvGrpSpPr>
        <p:grpSpPr>
          <a:xfrm>
            <a:off x="1188881" y="351819"/>
            <a:ext cx="1391728" cy="660429"/>
            <a:chOff x="1188881" y="351819"/>
            <a:chExt cx="1391728" cy="660429"/>
          </a:xfrm>
        </p:grpSpPr>
        <p:sp>
          <p:nvSpPr>
            <p:cNvPr id="8" name="TextBox 7"/>
            <p:cNvSpPr txBox="1"/>
            <p:nvPr/>
          </p:nvSpPr>
          <p:spPr>
            <a:xfrm>
              <a:off x="1188881" y="351819"/>
              <a:ext cx="482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002 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88881" y="581361"/>
              <a:ext cx="13917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해결전략 </a:t>
              </a: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559109" y="596749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18846" y="5460023"/>
            <a:ext cx="2435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인 미디어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D805001-2126-4B4B-958B-47EDCA1C08BF}"/>
              </a:ext>
            </a:extLst>
          </p:cNvPr>
          <p:cNvGrpSpPr/>
          <p:nvPr/>
        </p:nvGrpSpPr>
        <p:grpSpPr>
          <a:xfrm>
            <a:off x="1318846" y="1808620"/>
            <a:ext cx="5684175" cy="4351991"/>
            <a:chOff x="1043608" y="708485"/>
            <a:chExt cx="9059707" cy="5987680"/>
          </a:xfrm>
        </p:grpSpPr>
        <p:sp>
          <p:nvSpPr>
            <p:cNvPr id="14" name="모서리가 둥근 직사각형 25">
              <a:extLst>
                <a:ext uri="{FF2B5EF4-FFF2-40B4-BE49-F238E27FC236}">
                  <a16:creationId xmlns:a16="http://schemas.microsoft.com/office/drawing/2014/main" id="{93F83E75-A21D-479D-8333-234D087E5FC0}"/>
                </a:ext>
              </a:extLst>
            </p:cNvPr>
            <p:cNvSpPr/>
            <p:nvPr/>
          </p:nvSpPr>
          <p:spPr>
            <a:xfrm>
              <a:off x="1043608" y="3042155"/>
              <a:ext cx="7407593" cy="365401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C46714C-418C-4725-990C-CCC140E4C82B}"/>
                </a:ext>
              </a:extLst>
            </p:cNvPr>
            <p:cNvGrpSpPr/>
            <p:nvPr/>
          </p:nvGrpSpPr>
          <p:grpSpPr>
            <a:xfrm>
              <a:off x="1329499" y="1431691"/>
              <a:ext cx="4060624" cy="2160240"/>
              <a:chOff x="3419872" y="1484784"/>
              <a:chExt cx="4060624" cy="2160240"/>
            </a:xfrm>
          </p:grpSpPr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E79F48E5-2B4F-4060-AF1F-C456DB300FEF}"/>
                  </a:ext>
                </a:extLst>
              </p:cNvPr>
              <p:cNvSpPr/>
              <p:nvPr/>
            </p:nvSpPr>
            <p:spPr>
              <a:xfrm>
                <a:off x="3419872" y="1484784"/>
                <a:ext cx="2160240" cy="2160240"/>
              </a:xfrm>
              <a:prstGeom prst="ellipse">
                <a:avLst/>
              </a:prstGeom>
              <a:solidFill>
                <a:schemeClr val="accent1">
                  <a:tint val="66000"/>
                  <a:satMod val="16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06197E4-755E-4408-B579-F5A46C0CDBE4}"/>
                  </a:ext>
                </a:extLst>
              </p:cNvPr>
              <p:cNvSpPr txBox="1"/>
              <p:nvPr/>
            </p:nvSpPr>
            <p:spPr>
              <a:xfrm>
                <a:off x="3520055" y="2264580"/>
                <a:ext cx="3960441" cy="719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ko-KR" alt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멘토링</a:t>
                </a:r>
                <a:endParaRPr lang="ko-KR" altLang="en-US" sz="3200" b="1" dirty="0">
                  <a:ln w="22225">
                    <a:solidFill>
                      <a:schemeClr val="bg1">
                        <a:lumMod val="95000"/>
                      </a:schemeClr>
                    </a:solidFill>
                    <a:prstDash val="solid"/>
                  </a:ln>
                  <a:noFill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E77AC28-12B3-4891-982C-96E861833F77}"/>
                </a:ext>
              </a:extLst>
            </p:cNvPr>
            <p:cNvGrpSpPr/>
            <p:nvPr/>
          </p:nvGrpSpPr>
          <p:grpSpPr>
            <a:xfrm>
              <a:off x="1657520" y="4221088"/>
              <a:ext cx="4011241" cy="1541785"/>
              <a:chOff x="1331983" y="4293096"/>
              <a:chExt cx="4011241" cy="1541785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52369277-5D7D-4CC9-8886-40536D3237A4}"/>
                  </a:ext>
                </a:extLst>
              </p:cNvPr>
              <p:cNvSpPr/>
              <p:nvPr/>
            </p:nvSpPr>
            <p:spPr>
              <a:xfrm>
                <a:off x="1331983" y="4293096"/>
                <a:ext cx="1512168" cy="1541785"/>
              </a:xfrm>
              <a:prstGeom prst="ellipse">
                <a:avLst/>
              </a:prstGeom>
              <a:solidFill>
                <a:schemeClr val="accent1">
                  <a:tint val="66000"/>
                  <a:satMod val="16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D6088B2-3CF8-484E-BCB6-C095DFD1F083}"/>
                  </a:ext>
                </a:extLst>
              </p:cNvPr>
              <p:cNvSpPr txBox="1"/>
              <p:nvPr/>
            </p:nvSpPr>
            <p:spPr>
              <a:xfrm>
                <a:off x="1382783" y="4704051"/>
                <a:ext cx="3960441" cy="719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멘토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8A96577-BAB8-4F91-80CD-BDEC8180DB44}"/>
                </a:ext>
              </a:extLst>
            </p:cNvPr>
            <p:cNvGrpSpPr/>
            <p:nvPr/>
          </p:nvGrpSpPr>
          <p:grpSpPr>
            <a:xfrm>
              <a:off x="6084168" y="4221087"/>
              <a:ext cx="4019147" cy="1541785"/>
              <a:chOff x="6372200" y="4293096"/>
              <a:chExt cx="4019147" cy="1541785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7C3C74CF-D849-4761-8EB1-03EA9BD17A0F}"/>
                  </a:ext>
                </a:extLst>
              </p:cNvPr>
              <p:cNvSpPr/>
              <p:nvPr/>
            </p:nvSpPr>
            <p:spPr>
              <a:xfrm>
                <a:off x="6372200" y="4293096"/>
                <a:ext cx="1512168" cy="1541785"/>
              </a:xfrm>
              <a:prstGeom prst="ellipse">
                <a:avLst/>
              </a:prstGeom>
              <a:solidFill>
                <a:schemeClr val="accent1">
                  <a:tint val="66000"/>
                  <a:satMod val="16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D086EE-79B3-4246-BE8D-E4CA89DC213D}"/>
                  </a:ext>
                </a:extLst>
              </p:cNvPr>
              <p:cNvSpPr txBox="1"/>
              <p:nvPr/>
            </p:nvSpPr>
            <p:spPr>
              <a:xfrm>
                <a:off x="6430906" y="4673530"/>
                <a:ext cx="3960441" cy="719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 err="1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멘티</a:t>
                </a:r>
                <a:endParaRPr lang="ko-KR" alt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20" name="오른쪽 화살표 21">
              <a:extLst>
                <a:ext uri="{FF2B5EF4-FFF2-40B4-BE49-F238E27FC236}">
                  <a16:creationId xmlns:a16="http://schemas.microsoft.com/office/drawing/2014/main" id="{F8F5EAE9-5FA1-41E8-B566-58EA7D020963}"/>
                </a:ext>
              </a:extLst>
            </p:cNvPr>
            <p:cNvSpPr/>
            <p:nvPr/>
          </p:nvSpPr>
          <p:spPr>
            <a:xfrm>
              <a:off x="3923928" y="4616339"/>
              <a:ext cx="1512168" cy="252821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1" name="오른쪽 화살표 22">
              <a:extLst>
                <a:ext uri="{FF2B5EF4-FFF2-40B4-BE49-F238E27FC236}">
                  <a16:creationId xmlns:a16="http://schemas.microsoft.com/office/drawing/2014/main" id="{AD7762E4-CA47-4D23-BB6C-101F91DA6297}"/>
                </a:ext>
              </a:extLst>
            </p:cNvPr>
            <p:cNvSpPr/>
            <p:nvPr/>
          </p:nvSpPr>
          <p:spPr>
            <a:xfrm rot="10800000">
              <a:off x="3873075" y="4953148"/>
              <a:ext cx="1512168" cy="252821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881C53-BCB7-40D8-97D4-090B9271849C}"/>
                </a:ext>
              </a:extLst>
            </p:cNvPr>
            <p:cNvSpPr txBox="1"/>
            <p:nvPr/>
          </p:nvSpPr>
          <p:spPr>
            <a:xfrm>
              <a:off x="3645429" y="4217786"/>
              <a:ext cx="2715150" cy="329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고민 상담</a:t>
              </a:r>
              <a:r>
                <a:rPr lang="en-US" altLang="ko-KR" sz="12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, </a:t>
              </a:r>
              <a:r>
                <a:rPr lang="ko-KR" altLang="en-US" sz="12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지식 공유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5851DF-0AFF-48F2-9099-05BCF1AF0CE4}"/>
                </a:ext>
              </a:extLst>
            </p:cNvPr>
            <p:cNvSpPr txBox="1"/>
            <p:nvPr/>
          </p:nvSpPr>
          <p:spPr>
            <a:xfrm>
              <a:off x="3892608" y="5264412"/>
              <a:ext cx="2715150" cy="329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심리적 만족감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1CE57B-2789-4458-A51D-5A999ACBED6B}"/>
                </a:ext>
              </a:extLst>
            </p:cNvPr>
            <p:cNvSpPr txBox="1"/>
            <p:nvPr/>
          </p:nvSpPr>
          <p:spPr>
            <a:xfrm>
              <a:off x="1981852" y="5795623"/>
              <a:ext cx="1942075" cy="329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/>
                <a:t>노년층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60D8E5-6D75-469D-85AE-88631EEAC8F2}"/>
                </a:ext>
              </a:extLst>
            </p:cNvPr>
            <p:cNvSpPr txBox="1"/>
            <p:nvPr/>
          </p:nvSpPr>
          <p:spPr>
            <a:xfrm>
              <a:off x="6349137" y="5818204"/>
              <a:ext cx="1942075" cy="329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청년층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8873EE-A8B3-4E1B-8F71-5F18DB5D2795}"/>
                </a:ext>
              </a:extLst>
            </p:cNvPr>
            <p:cNvSpPr txBox="1"/>
            <p:nvPr/>
          </p:nvSpPr>
          <p:spPr>
            <a:xfrm>
              <a:off x="1981852" y="6165567"/>
              <a:ext cx="1942075" cy="329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청년층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BCD4CF-8F2B-4D03-92F6-2571D3E4EF06}"/>
                </a:ext>
              </a:extLst>
            </p:cNvPr>
            <p:cNvSpPr txBox="1"/>
            <p:nvPr/>
          </p:nvSpPr>
          <p:spPr>
            <a:xfrm>
              <a:off x="6349137" y="6137352"/>
              <a:ext cx="1942075" cy="329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노년층</a:t>
              </a:r>
            </a:p>
          </p:txBody>
        </p:sp>
        <p:sp>
          <p:nvSpPr>
            <p:cNvPr id="30" name="위쪽 화살표 8">
              <a:extLst>
                <a:ext uri="{FF2B5EF4-FFF2-40B4-BE49-F238E27FC236}">
                  <a16:creationId xmlns:a16="http://schemas.microsoft.com/office/drawing/2014/main" id="{9510D917-ECDB-47A0-927A-A6FB9CE51851}"/>
                </a:ext>
              </a:extLst>
            </p:cNvPr>
            <p:cNvSpPr/>
            <p:nvPr/>
          </p:nvSpPr>
          <p:spPr>
            <a:xfrm>
              <a:off x="4319972" y="2234943"/>
              <a:ext cx="720080" cy="1675099"/>
            </a:xfrm>
            <a:prstGeom prst="up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D92E9E-0F7D-41A9-8082-96CF72248573}"/>
                </a:ext>
              </a:extLst>
            </p:cNvPr>
            <p:cNvSpPr txBox="1"/>
            <p:nvPr/>
          </p:nvSpPr>
          <p:spPr>
            <a:xfrm>
              <a:off x="3778956" y="2617491"/>
              <a:ext cx="3961395" cy="329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효과적인 인력 관리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0F3EDE1-E107-45DC-8738-A733BE9ABC57}"/>
                </a:ext>
              </a:extLst>
            </p:cNvPr>
            <p:cNvGrpSpPr/>
            <p:nvPr/>
          </p:nvGrpSpPr>
          <p:grpSpPr>
            <a:xfrm>
              <a:off x="3845579" y="708485"/>
              <a:ext cx="3982202" cy="1541785"/>
              <a:chOff x="1331983" y="4293096"/>
              <a:chExt cx="3982202" cy="1541785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5D72597E-AFAB-4ABC-88AF-609E948F1596}"/>
                  </a:ext>
                </a:extLst>
              </p:cNvPr>
              <p:cNvSpPr/>
              <p:nvPr/>
            </p:nvSpPr>
            <p:spPr>
              <a:xfrm>
                <a:off x="1331983" y="4293096"/>
                <a:ext cx="1512168" cy="1541785"/>
              </a:xfrm>
              <a:prstGeom prst="ellipse">
                <a:avLst/>
              </a:prstGeom>
              <a:solidFill>
                <a:schemeClr val="accent1">
                  <a:tint val="66000"/>
                  <a:satMod val="160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8FDF079-84B2-446D-8355-AB223BC665C9}"/>
                  </a:ext>
                </a:extLst>
              </p:cNvPr>
              <p:cNvSpPr txBox="1"/>
              <p:nvPr/>
            </p:nvSpPr>
            <p:spPr>
              <a:xfrm>
                <a:off x="1353745" y="4693058"/>
                <a:ext cx="3960440" cy="719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사회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1BF1A8-D27A-4169-9CDE-447AFA6F653D}"/>
                </a:ext>
              </a:extLst>
            </p:cNvPr>
            <p:cNvSpPr txBox="1"/>
            <p:nvPr/>
          </p:nvSpPr>
          <p:spPr>
            <a:xfrm>
              <a:off x="4014780" y="4514255"/>
              <a:ext cx="1872208" cy="69620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ko-KR" altLang="en-US" sz="3200" dirty="0">
                  <a:solidFill>
                    <a:srgbClr val="FF0000"/>
                  </a:solidFill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소통</a:t>
              </a:r>
            </a:p>
          </p:txBody>
        </p:sp>
      </p:grp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C4EF2033-D6C7-453E-9AC7-09AE6D2F2D22}"/>
              </a:ext>
            </a:extLst>
          </p:cNvPr>
          <p:cNvSpPr/>
          <p:nvPr/>
        </p:nvSpPr>
        <p:spPr>
          <a:xfrm>
            <a:off x="6149128" y="3996186"/>
            <a:ext cx="2295874" cy="459626"/>
          </a:xfrm>
          <a:prstGeom prst="left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02C0417-FDB3-4543-A52A-37E13BF3C71F}"/>
              </a:ext>
            </a:extLst>
          </p:cNvPr>
          <p:cNvSpPr/>
          <p:nvPr/>
        </p:nvSpPr>
        <p:spPr>
          <a:xfrm>
            <a:off x="8770639" y="3247961"/>
            <a:ext cx="2119616" cy="1956075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4930F-8C24-48E0-8C3D-8C183C78B94D}"/>
              </a:ext>
            </a:extLst>
          </p:cNvPr>
          <p:cNvSpPr txBox="1"/>
          <p:nvPr/>
        </p:nvSpPr>
        <p:spPr>
          <a:xfrm>
            <a:off x="1203786" y="1552211"/>
            <a:ext cx="192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</a:t>
            </a:r>
            <a:r>
              <a:rPr lang="ko-KR" altLang="en-US" sz="2000" b="1" dirty="0">
                <a:solidFill>
                  <a:srgbClr val="FF0000"/>
                </a:solidFill>
              </a:rPr>
              <a:t>인 미디어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A99DC6-AE2C-44E6-9621-2E48DD7A8B8B}"/>
              </a:ext>
            </a:extLst>
          </p:cNvPr>
          <p:cNvSpPr txBox="1"/>
          <p:nvPr/>
        </p:nvSpPr>
        <p:spPr>
          <a:xfrm>
            <a:off x="8900890" y="3975775"/>
            <a:ext cx="3493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EFEF4"/>
                </a:solidFill>
              </a:rPr>
              <a:t>시청자와 소통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C6E8C8-7DC1-4C4B-814C-F1A61D78E3F4}"/>
              </a:ext>
            </a:extLst>
          </p:cNvPr>
          <p:cNvSpPr txBox="1"/>
          <p:nvPr/>
        </p:nvSpPr>
        <p:spPr>
          <a:xfrm>
            <a:off x="10483401" y="1248188"/>
            <a:ext cx="1689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</a:rPr>
              <a:t>플랫폼 </a:t>
            </a:r>
          </a:p>
        </p:txBody>
      </p:sp>
    </p:spTree>
    <p:extLst>
      <p:ext uri="{BB962C8B-B14F-4D97-AF65-F5344CB8AC3E}">
        <p14:creationId xmlns:p14="http://schemas.microsoft.com/office/powerpoint/2010/main" val="249538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BEB1C6-5AA8-4B0A-9370-5569D27A1B69}"/>
              </a:ext>
            </a:extLst>
          </p:cNvPr>
          <p:cNvSpPr txBox="1"/>
          <p:nvPr/>
        </p:nvSpPr>
        <p:spPr>
          <a:xfrm>
            <a:off x="361762" y="2284492"/>
            <a:ext cx="43590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spc="-150">
                <a:solidFill>
                  <a:schemeClr val="tx2"/>
                </a:solidFill>
                <a:latin typeface="+mn-ea"/>
              </a:rPr>
              <a:t>감사합니다</a:t>
            </a:r>
            <a:endParaRPr lang="ko-KR" altLang="en-US" sz="6600" b="1" spc="-15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066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61169" cy="691207"/>
            <a:chOff x="1188881" y="351819"/>
            <a:chExt cx="2161169" cy="69120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161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노년층과 청년층의 갈등 해소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91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/>
                <a:t>1</a:t>
              </a:r>
              <a:r>
                <a:rPr lang="ko-KR" altLang="en-US" sz="2400" spc="-150" dirty="0"/>
                <a:t>차 발표 정리</a:t>
              </a:r>
            </a:p>
          </p:txBody>
        </p:sp>
      </p:grpSp>
      <p:pic>
        <p:nvPicPr>
          <p:cNvPr id="9" name="그림 8" descr="연금충.jpg">
            <a:extLst>
              <a:ext uri="{FF2B5EF4-FFF2-40B4-BE49-F238E27FC236}">
                <a16:creationId xmlns:a16="http://schemas.microsoft.com/office/drawing/2014/main" id="{331F05BB-F6DB-4E3E-BF35-0728F1D3E3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5061" y="1288445"/>
            <a:ext cx="3861048" cy="5013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2" descr="https://post-phinf.pstatic.net/MjAxODA5MTlfMiAg/MDAxNTM3MzQyNzMwNTU4.X9S_rZwlKLh-WPMNZcHmTA3Qoy6iRRZ1DBCzCtp5pLsg.qISxongbeWtsm3-EA9Fjbf2wvaeguZPisoe-nyKu5bog.JPEG/%EC%9D%B8%EA%B5%AC%EC%87%BC%ED%81%AC-28%ED%8E%B8_2.jpg?type=w1200">
            <a:extLst>
              <a:ext uri="{FF2B5EF4-FFF2-40B4-BE49-F238E27FC236}">
                <a16:creationId xmlns:a16="http://schemas.microsoft.com/office/drawing/2014/main" id="{DEF2BC4E-9601-4757-9117-F7460C00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112" y="988597"/>
            <a:ext cx="4878894" cy="32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0652DB-1B08-4B42-8DA2-18624DD6080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9480" y="4603491"/>
            <a:ext cx="7083005" cy="148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0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161169" cy="691207"/>
            <a:chOff x="1188881" y="351819"/>
            <a:chExt cx="2161169" cy="69120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21611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노년층과 청년층의 갈등 해소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911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/>
                <a:t>1</a:t>
              </a:r>
              <a:r>
                <a:rPr lang="ko-KR" altLang="en-US" sz="2400" spc="-150" dirty="0"/>
                <a:t>차 발표 정리</a:t>
              </a:r>
            </a:p>
          </p:txBody>
        </p:sp>
      </p:grp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4CE36CA-39DA-4F19-A8EA-F95D3CB2C8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8136055"/>
              </p:ext>
            </p:extLst>
          </p:nvPr>
        </p:nvGraphicFramePr>
        <p:xfrm>
          <a:off x="2806841" y="1308663"/>
          <a:ext cx="6625918" cy="36724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33A0454-1CCD-42B4-9DC2-8F62D99334B6}"/>
              </a:ext>
            </a:extLst>
          </p:cNvPr>
          <p:cNvSpPr txBox="1"/>
          <p:nvPr/>
        </p:nvSpPr>
        <p:spPr>
          <a:xfrm>
            <a:off x="1600200" y="5254418"/>
            <a:ext cx="8903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i="1" dirty="0">
                <a:solidFill>
                  <a:schemeClr val="bg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</a:t>
            </a:r>
            <a:r>
              <a:rPr lang="ko-KR" altLang="en-US" sz="2800" i="1" dirty="0">
                <a:solidFill>
                  <a:schemeClr val="bg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갈수록 증가하고 있는 고령화 시대에 노년 세대와    청년 세대간의 </a:t>
            </a:r>
            <a:r>
              <a:rPr lang="ko-KR" altLang="en-US" sz="2800" i="1" dirty="0">
                <a:solidFill>
                  <a:schemeClr val="accent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차이를</a:t>
            </a:r>
            <a:r>
              <a:rPr lang="en-US" altLang="ko-KR" sz="2800" i="1" dirty="0">
                <a:solidFill>
                  <a:schemeClr val="accent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800" i="1" dirty="0">
                <a:solidFill>
                  <a:schemeClr val="accent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극복</a:t>
            </a:r>
            <a:r>
              <a:rPr lang="ko-KR" altLang="en-US" sz="2800" i="1" dirty="0">
                <a:solidFill>
                  <a:schemeClr val="bg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하기 위한 </a:t>
            </a:r>
            <a:r>
              <a:rPr lang="ko-KR" altLang="en-US" sz="2800" i="1" dirty="0">
                <a:solidFill>
                  <a:schemeClr val="accent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소통 방법을 모색</a:t>
            </a:r>
            <a:r>
              <a:rPr lang="en-US" altLang="ko-KR" sz="2800" i="1" dirty="0">
                <a:solidFill>
                  <a:schemeClr val="bg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”</a:t>
            </a:r>
            <a:endParaRPr lang="ko-KR" altLang="en-US" sz="2800" i="1" dirty="0">
              <a:solidFill>
                <a:schemeClr val="bg2">
                  <a:lumMod val="7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98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3FEF8-1A26-406D-ADBD-40994594095C}"/>
              </a:ext>
            </a:extLst>
          </p:cNvPr>
          <p:cNvSpPr txBox="1"/>
          <p:nvPr/>
        </p:nvSpPr>
        <p:spPr>
          <a:xfrm>
            <a:off x="2247934" y="2635002"/>
            <a:ext cx="2265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2"/>
                </a:solidFill>
                <a:latin typeface="+mn-ea"/>
              </a:rPr>
              <a:t>문제점 분석</a:t>
            </a:r>
          </a:p>
        </p:txBody>
      </p:sp>
    </p:spTree>
    <p:extLst>
      <p:ext uri="{BB962C8B-B14F-4D97-AF65-F5344CB8AC3E}">
        <p14:creationId xmlns:p14="http://schemas.microsoft.com/office/powerpoint/2010/main" val="2205728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8881" y="351819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문제점 분석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9C2DCC-3B8A-4046-93D0-F72E202478EF}"/>
              </a:ext>
            </a:extLst>
          </p:cNvPr>
          <p:cNvSpPr/>
          <p:nvPr/>
        </p:nvSpPr>
        <p:spPr>
          <a:xfrm>
            <a:off x="2134775" y="1920872"/>
            <a:ext cx="4387315" cy="3416366"/>
          </a:xfrm>
          <a:prstGeom prst="rect">
            <a:avLst/>
          </a:prstGeom>
          <a:solidFill>
            <a:schemeClr val="accent4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80C9CC3-385F-4232-8E09-5CD203C9DC8C}"/>
              </a:ext>
            </a:extLst>
          </p:cNvPr>
          <p:cNvSpPr/>
          <p:nvPr/>
        </p:nvSpPr>
        <p:spPr>
          <a:xfrm>
            <a:off x="6522088" y="1920872"/>
            <a:ext cx="4387315" cy="3416366"/>
          </a:xfrm>
          <a:prstGeom prst="rect">
            <a:avLst/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3D1925-F547-4213-A6E2-03590B8F0CEF}"/>
              </a:ext>
            </a:extLst>
          </p:cNvPr>
          <p:cNvSpPr txBox="1"/>
          <p:nvPr/>
        </p:nvSpPr>
        <p:spPr>
          <a:xfrm>
            <a:off x="3153270" y="2282521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거시적 차원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E17C88-6C77-4C28-B106-BB960581CCEF}"/>
              </a:ext>
            </a:extLst>
          </p:cNvPr>
          <p:cNvSpPr txBox="1"/>
          <p:nvPr/>
        </p:nvSpPr>
        <p:spPr>
          <a:xfrm>
            <a:off x="7540583" y="2282521"/>
            <a:ext cx="2350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미시적 차원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47435B-2436-48C3-AAFC-9E88294780C9}"/>
              </a:ext>
            </a:extLst>
          </p:cNvPr>
          <p:cNvSpPr txBox="1"/>
          <p:nvPr/>
        </p:nvSpPr>
        <p:spPr>
          <a:xfrm>
            <a:off x="2463820" y="3228945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</a:rPr>
              <a:t>과학 기술 발전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5C0A5D-1ECE-40DF-A92A-B378A101B8AA}"/>
              </a:ext>
            </a:extLst>
          </p:cNvPr>
          <p:cNvSpPr txBox="1"/>
          <p:nvPr/>
        </p:nvSpPr>
        <p:spPr>
          <a:xfrm>
            <a:off x="2473212" y="3836429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</a:rPr>
              <a:t>인구의 변화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84440F-9A9B-4BC6-BC0F-DB03068E9B48}"/>
              </a:ext>
            </a:extLst>
          </p:cNvPr>
          <p:cNvSpPr txBox="1"/>
          <p:nvPr/>
        </p:nvSpPr>
        <p:spPr>
          <a:xfrm>
            <a:off x="2446999" y="4537679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</a:rPr>
              <a:t>시대의 변화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079524-5826-4516-8EFB-B7F79262ADAE}"/>
              </a:ext>
            </a:extLst>
          </p:cNvPr>
          <p:cNvSpPr txBox="1"/>
          <p:nvPr/>
        </p:nvSpPr>
        <p:spPr>
          <a:xfrm>
            <a:off x="7134400" y="3291844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</a:rPr>
              <a:t>세대 간 교류부족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2079AC-1836-410E-80E8-0CB19B4AE4EE}"/>
              </a:ext>
            </a:extLst>
          </p:cNvPr>
          <p:cNvSpPr txBox="1"/>
          <p:nvPr/>
        </p:nvSpPr>
        <p:spPr>
          <a:xfrm>
            <a:off x="7134400" y="3934073"/>
            <a:ext cx="24481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</a:rPr>
              <a:t>인구</a:t>
            </a:r>
            <a:r>
              <a:rPr lang="en-US" altLang="ko-KR" sz="2000" b="1" dirty="0">
                <a:solidFill>
                  <a:schemeClr val="tx2"/>
                </a:solidFill>
              </a:rPr>
              <a:t>, </a:t>
            </a:r>
            <a:r>
              <a:rPr lang="ko-KR" altLang="en-US" sz="2000" b="1" dirty="0">
                <a:solidFill>
                  <a:schemeClr val="tx2"/>
                </a:solidFill>
              </a:rPr>
              <a:t>사회학적 요인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FFDE03-273B-45F3-BC94-248F344C5D09}"/>
              </a:ext>
            </a:extLst>
          </p:cNvPr>
          <p:cNvSpPr txBox="1"/>
          <p:nvPr/>
        </p:nvSpPr>
        <p:spPr>
          <a:xfrm>
            <a:off x="7138708" y="4576302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2"/>
                </a:solidFill>
              </a:rPr>
              <a:t>나이로 차별</a:t>
            </a:r>
          </a:p>
        </p:txBody>
      </p:sp>
    </p:spTree>
    <p:extLst>
      <p:ext uri="{BB962C8B-B14F-4D97-AF65-F5344CB8AC3E}">
        <p14:creationId xmlns:p14="http://schemas.microsoft.com/office/powerpoint/2010/main" val="106522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3" name="그룹 8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거시적 차원</a:t>
              </a:r>
            </a:p>
          </p:txBody>
        </p:sp>
      </p:grpSp>
      <p:grpSp>
        <p:nvGrpSpPr>
          <p:cNvPr id="4" name="그룹 15"/>
          <p:cNvGrpSpPr/>
          <p:nvPr/>
        </p:nvGrpSpPr>
        <p:grpSpPr>
          <a:xfrm>
            <a:off x="3561611" y="1659671"/>
            <a:ext cx="4840178" cy="4324351"/>
            <a:chOff x="3222624" y="1597024"/>
            <a:chExt cx="4840178" cy="4324351"/>
          </a:xfrm>
        </p:grpSpPr>
        <p:sp>
          <p:nvSpPr>
            <p:cNvPr id="2" name="타원 1"/>
            <p:cNvSpPr/>
            <p:nvPr/>
          </p:nvSpPr>
          <p:spPr>
            <a:xfrm>
              <a:off x="3222624" y="1597024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12"/>
          <p:cNvGrpSpPr/>
          <p:nvPr/>
        </p:nvGrpSpPr>
        <p:grpSpPr>
          <a:xfrm>
            <a:off x="8910152" y="3023885"/>
            <a:ext cx="2507816" cy="1262811"/>
            <a:chOff x="102324" y="3738357"/>
            <a:chExt cx="2507816" cy="1262811"/>
          </a:xfrm>
        </p:grpSpPr>
        <p:sp>
          <p:nvSpPr>
            <p:cNvPr id="14" name="TextBox 13"/>
            <p:cNvSpPr txBox="1"/>
            <p:nvPr/>
          </p:nvSpPr>
          <p:spPr>
            <a:xfrm>
              <a:off x="102324" y="3738357"/>
              <a:ext cx="1808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tx2"/>
                  </a:solidFill>
                </a:rPr>
                <a:t>시대의 변화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324" y="4231727"/>
              <a:ext cx="25078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급속한 산업발전</a:t>
              </a:r>
              <a:r>
                <a:rPr lang="en-US" altLang="ko-KR" sz="1100" dirty="0">
                  <a:solidFill>
                    <a:schemeClr val="tx2"/>
                  </a:solidFill>
                </a:rPr>
                <a:t>,  </a:t>
              </a:r>
              <a:r>
                <a:rPr lang="ko-KR" altLang="en-US" sz="1100" dirty="0">
                  <a:solidFill>
                    <a:schemeClr val="tx2"/>
                  </a:solidFill>
                </a:rPr>
                <a:t>각 세대는 생애</a:t>
              </a:r>
              <a:endParaRPr lang="en-US" altLang="ko-KR" sz="11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주기에서 각기 다른 역사적 사건</a:t>
              </a:r>
              <a:r>
                <a:rPr lang="en-US" altLang="ko-KR" sz="1100" dirty="0">
                  <a:solidFill>
                    <a:schemeClr val="tx2"/>
                  </a:solidFill>
                </a:rPr>
                <a:t>, </a:t>
              </a:r>
            </a:p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세대 간 경험의 단절로 다른 가치관이 형성</a:t>
              </a:r>
            </a:p>
          </p:txBody>
        </p:sp>
      </p:grpSp>
      <p:grpSp>
        <p:nvGrpSpPr>
          <p:cNvPr id="13" name="그룹 20"/>
          <p:cNvGrpSpPr/>
          <p:nvPr/>
        </p:nvGrpSpPr>
        <p:grpSpPr>
          <a:xfrm>
            <a:off x="854947" y="2427655"/>
            <a:ext cx="2128885" cy="972714"/>
            <a:chOff x="93908" y="3859177"/>
            <a:chExt cx="2128885" cy="972714"/>
          </a:xfrm>
        </p:grpSpPr>
        <p:sp>
          <p:nvSpPr>
            <p:cNvPr id="22" name="TextBox 21"/>
            <p:cNvSpPr txBox="1"/>
            <p:nvPr/>
          </p:nvSpPr>
          <p:spPr>
            <a:xfrm>
              <a:off x="93908" y="3859177"/>
              <a:ext cx="18646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과학 기술 발전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2325" y="4231727"/>
              <a:ext cx="212046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계층 간 정보와 기술의 </a:t>
              </a:r>
              <a:endParaRPr lang="en-US" altLang="ko-KR" sz="11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비대칭이 증가</a:t>
              </a:r>
              <a:r>
                <a:rPr lang="en-US" altLang="ko-KR" sz="1100" dirty="0">
                  <a:solidFill>
                    <a:schemeClr val="tx2"/>
                  </a:solidFill>
                </a:rPr>
                <a:t>, </a:t>
              </a:r>
              <a:r>
                <a:rPr lang="ko-KR" altLang="en-US" sz="1100" dirty="0">
                  <a:solidFill>
                    <a:schemeClr val="tx2"/>
                  </a:solidFill>
                </a:rPr>
                <a:t>세대 간 디지털 </a:t>
              </a:r>
              <a:endParaRPr lang="en-US" altLang="ko-KR" sz="11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정보 소외</a:t>
              </a:r>
            </a:p>
          </p:txBody>
        </p:sp>
      </p:grpSp>
      <p:grpSp>
        <p:nvGrpSpPr>
          <p:cNvPr id="16" name="그룹 23"/>
          <p:cNvGrpSpPr/>
          <p:nvPr/>
        </p:nvGrpSpPr>
        <p:grpSpPr>
          <a:xfrm>
            <a:off x="2276396" y="4840220"/>
            <a:ext cx="2343729" cy="1150783"/>
            <a:chOff x="-248992" y="3850385"/>
            <a:chExt cx="2343729" cy="1150783"/>
          </a:xfrm>
        </p:grpSpPr>
        <p:sp>
          <p:nvSpPr>
            <p:cNvPr id="25" name="TextBox 24"/>
            <p:cNvSpPr txBox="1"/>
            <p:nvPr/>
          </p:nvSpPr>
          <p:spPr>
            <a:xfrm>
              <a:off x="-248992" y="3850385"/>
              <a:ext cx="15376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2"/>
                  </a:solidFill>
                </a:rPr>
                <a:t>인구의 변화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-135068" y="4231727"/>
              <a:ext cx="22298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 dirty="0" err="1">
                  <a:solidFill>
                    <a:schemeClr val="tx2"/>
                  </a:solidFill>
                </a:rPr>
                <a:t>저출산</a:t>
              </a:r>
              <a:r>
                <a:rPr lang="en-US" altLang="ko-KR" sz="1100" dirty="0">
                  <a:solidFill>
                    <a:schemeClr val="tx2"/>
                  </a:solidFill>
                </a:rPr>
                <a:t>, </a:t>
              </a:r>
              <a:r>
                <a:rPr lang="ko-KR" altLang="en-US" sz="1100" dirty="0">
                  <a:solidFill>
                    <a:schemeClr val="tx2"/>
                  </a:solidFill>
                </a:rPr>
                <a:t>고령화</a:t>
              </a:r>
              <a:r>
                <a:rPr lang="en-US" altLang="ko-KR" sz="1100" dirty="0">
                  <a:solidFill>
                    <a:schemeClr val="tx2"/>
                  </a:solidFill>
                </a:rPr>
                <a:t>, </a:t>
              </a:r>
              <a:r>
                <a:rPr lang="ko-KR" altLang="en-US" sz="1100" dirty="0">
                  <a:solidFill>
                    <a:schemeClr val="tx2"/>
                  </a:solidFill>
                </a:rPr>
                <a:t>인구 감소로 인해 핵가족화와 </a:t>
              </a:r>
              <a:r>
                <a:rPr lang="en-US" altLang="ko-KR" sz="1100" dirty="0">
                  <a:solidFill>
                    <a:schemeClr val="tx2"/>
                  </a:solidFill>
                </a:rPr>
                <a:t>1</a:t>
              </a:r>
              <a:r>
                <a:rPr lang="ko-KR" altLang="en-US" sz="1100" dirty="0">
                  <a:solidFill>
                    <a:schemeClr val="tx2"/>
                  </a:solidFill>
                </a:rPr>
                <a:t>인 가구가 증가</a:t>
              </a:r>
              <a:r>
                <a:rPr lang="en-US" altLang="ko-KR" sz="1100" dirty="0">
                  <a:solidFill>
                    <a:schemeClr val="tx2"/>
                  </a:solidFill>
                </a:rPr>
                <a:t>, </a:t>
              </a:r>
            </a:p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다세대화</a:t>
              </a:r>
              <a:r>
                <a:rPr lang="en-US" altLang="ko-KR" sz="1100" dirty="0">
                  <a:solidFill>
                    <a:schemeClr val="tx2"/>
                  </a:solidFill>
                </a:rPr>
                <a:t>(Multi-generation)</a:t>
              </a:r>
              <a:r>
                <a:rPr lang="ko-KR" altLang="en-US" sz="1100" dirty="0">
                  <a:solidFill>
                    <a:schemeClr val="tx2"/>
                  </a:solidFill>
                </a:rPr>
                <a:t>가</a:t>
              </a:r>
              <a:endParaRPr lang="en-US" altLang="ko-KR" sz="1100" dirty="0">
                <a:solidFill>
                  <a:schemeClr val="tx2"/>
                </a:solidFill>
              </a:endParaRPr>
            </a:p>
            <a:p>
              <a:pPr algn="just"/>
              <a:r>
                <a:rPr lang="ko-KR" altLang="en-US" sz="1100" dirty="0">
                  <a:solidFill>
                    <a:schemeClr val="tx2"/>
                  </a:solidFill>
                </a:rPr>
                <a:t>발생</a:t>
              </a: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2818764" y="2601334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56989" y="5005105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7634972" y="3242226"/>
            <a:ext cx="1225008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3BC295E-D0F4-4229-859C-43B4E711E2BA}"/>
              </a:ext>
            </a:extLst>
          </p:cNvPr>
          <p:cNvSpPr txBox="1"/>
          <p:nvPr/>
        </p:nvSpPr>
        <p:spPr>
          <a:xfrm>
            <a:off x="4477061" y="3064608"/>
            <a:ext cx="31630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거시적 차원</a:t>
            </a:r>
          </a:p>
        </p:txBody>
      </p:sp>
    </p:spTree>
    <p:extLst>
      <p:ext uri="{BB962C8B-B14F-4D97-AF65-F5344CB8AC3E}">
        <p14:creationId xmlns:p14="http://schemas.microsoft.com/office/powerpoint/2010/main" val="2705433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" name="그룹 24"/>
          <p:cNvGrpSpPr/>
          <p:nvPr/>
        </p:nvGrpSpPr>
        <p:grpSpPr>
          <a:xfrm>
            <a:off x="1188881" y="351819"/>
            <a:ext cx="1673856" cy="660429"/>
            <a:chOff x="1188881" y="351819"/>
            <a:chExt cx="1673856" cy="660429"/>
          </a:xfrm>
        </p:grpSpPr>
        <p:sp>
          <p:nvSpPr>
            <p:cNvPr id="26" name="TextBox 25"/>
            <p:cNvSpPr txBox="1"/>
            <p:nvPr/>
          </p:nvSpPr>
          <p:spPr>
            <a:xfrm>
              <a:off x="1188881" y="351819"/>
              <a:ext cx="1040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문제점 분석</a:t>
              </a:r>
              <a:r>
                <a:rPr lang="en-US" altLang="ko-KR" sz="1200" dirty="0"/>
                <a:t> 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88881" y="581361"/>
              <a:ext cx="16738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/>
                <a:t>거시적 차원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9896" y="669763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시대의 변화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519" y="1940377"/>
            <a:ext cx="4628270" cy="3686702"/>
          </a:xfrm>
          <a:prstGeom prst="rect">
            <a:avLst/>
          </a:prstGeom>
        </p:spPr>
      </p:pic>
      <p:pic>
        <p:nvPicPr>
          <p:cNvPr id="12" name="그림 11" descr="2017033116053063546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1904" y="2513867"/>
            <a:ext cx="5238750" cy="2076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81828" y="4691809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출처 </a:t>
            </a:r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accent6"/>
                </a:solidFill>
                <a:latin typeface="+mn-ea"/>
              </a:rPr>
              <a:t>한국청소년정책연구원</a:t>
            </a:r>
            <a:endParaRPr lang="en-US" altLang="ko-KR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534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fontAlgn="base">
          <a:defRPr sz="3200" b="1" dirty="0">
            <a:solidFill>
              <a:srgbClr val="FF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1700</TotalTime>
  <Words>2263</Words>
  <Application>Microsoft Office PowerPoint</Application>
  <PresentationFormat>와이드스크린</PresentationFormat>
  <Paragraphs>296</Paragraphs>
  <Slides>34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나눔스퀘어라운드 Regular</vt:lpstr>
      <vt:lpstr>한컴 윤고딕 250</vt:lpstr>
      <vt:lpstr>한컴 윤고딕 240</vt:lpstr>
      <vt:lpstr>Wingdings</vt:lpstr>
      <vt:lpstr>Tahoma</vt:lpstr>
      <vt:lpstr>나눔바른고딕 Light</vt:lpstr>
      <vt:lpstr>Arial</vt:lpstr>
      <vt:lpstr>맑은 고딕</vt:lpstr>
      <vt:lpstr>Noto Sans CJK KR Thin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song</cp:lastModifiedBy>
  <cp:revision>218</cp:revision>
  <dcterms:created xsi:type="dcterms:W3CDTF">2015-01-21T11:35:38Z</dcterms:created>
  <dcterms:modified xsi:type="dcterms:W3CDTF">2018-12-05T02:58:24Z</dcterms:modified>
</cp:coreProperties>
</file>